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76" r:id="rId5"/>
    <p:sldId id="274" r:id="rId6"/>
    <p:sldId id="270" r:id="rId7"/>
    <p:sldId id="259" r:id="rId8"/>
    <p:sldId id="269" r:id="rId9"/>
    <p:sldId id="262" r:id="rId10"/>
    <p:sldId id="265" r:id="rId11"/>
    <p:sldId id="263" r:id="rId12"/>
    <p:sldId id="272" r:id="rId13"/>
    <p:sldId id="267" r:id="rId14"/>
    <p:sldId id="268" r:id="rId15"/>
    <p:sldId id="278"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0" autoAdjust="0"/>
    <p:restoredTop sz="94660"/>
  </p:normalViewPr>
  <p:slideViewPr>
    <p:cSldViewPr snapToGrid="0">
      <p:cViewPr varScale="1">
        <p:scale>
          <a:sx n="67" d="100"/>
          <a:sy n="67" d="100"/>
        </p:scale>
        <p:origin x="4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87E62-947C-4CD0-A548-0AD1F56D6F2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5E91F50-7350-461A-A517-AEFEC5D1BC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0BDB564-4456-4385-9DF9-22A5D5AC8605}"/>
              </a:ext>
            </a:extLst>
          </p:cNvPr>
          <p:cNvSpPr>
            <a:spLocks noGrp="1"/>
          </p:cNvSpPr>
          <p:nvPr>
            <p:ph type="dt" sz="half" idx="10"/>
          </p:nvPr>
        </p:nvSpPr>
        <p:spPr/>
        <p:txBody>
          <a:bodyPr/>
          <a:lstStyle/>
          <a:p>
            <a:fld id="{AE6D5DD4-DB8C-481D-B22B-FC69E0680EDC}"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981A43B5-09B7-4E44-B4F3-8A19F99645D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C27D20-82B5-4BAA-94ED-8E44CA2C7E2B}"/>
              </a:ext>
            </a:extLst>
          </p:cNvPr>
          <p:cNvSpPr>
            <a:spLocks noGrp="1"/>
          </p:cNvSpPr>
          <p:nvPr>
            <p:ph type="sldNum" sz="quarter" idx="12"/>
          </p:nvPr>
        </p:nvSpPr>
        <p:spPr/>
        <p:txBody>
          <a:bodyPr/>
          <a:lstStyle/>
          <a:p>
            <a:fld id="{39A83134-A5A1-4BA2-95FC-6400F3894222}" type="slidenum">
              <a:rPr lang="nl-NL" smtClean="0"/>
              <a:t>‹nr.›</a:t>
            </a:fld>
            <a:endParaRPr lang="nl-NL"/>
          </a:p>
        </p:txBody>
      </p:sp>
    </p:spTree>
    <p:extLst>
      <p:ext uri="{BB962C8B-B14F-4D97-AF65-F5344CB8AC3E}">
        <p14:creationId xmlns:p14="http://schemas.microsoft.com/office/powerpoint/2010/main" val="423457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34620-5690-418B-B433-F48E0B74248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A2B97B6-B2C0-469B-9B6F-EBB413DA419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FDC7D1-C5AB-45E7-ACCC-985AB54449B6}"/>
              </a:ext>
            </a:extLst>
          </p:cNvPr>
          <p:cNvSpPr>
            <a:spLocks noGrp="1"/>
          </p:cNvSpPr>
          <p:nvPr>
            <p:ph type="dt" sz="half" idx="10"/>
          </p:nvPr>
        </p:nvSpPr>
        <p:spPr/>
        <p:txBody>
          <a:bodyPr/>
          <a:lstStyle/>
          <a:p>
            <a:fld id="{AE6D5DD4-DB8C-481D-B22B-FC69E0680EDC}"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A9C013D9-5E0A-49E7-B919-884EA68EA8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A3DE0D-D2AE-44AD-BEFF-D7391E24A00A}"/>
              </a:ext>
            </a:extLst>
          </p:cNvPr>
          <p:cNvSpPr>
            <a:spLocks noGrp="1"/>
          </p:cNvSpPr>
          <p:nvPr>
            <p:ph type="sldNum" sz="quarter" idx="12"/>
          </p:nvPr>
        </p:nvSpPr>
        <p:spPr/>
        <p:txBody>
          <a:bodyPr/>
          <a:lstStyle/>
          <a:p>
            <a:fld id="{39A83134-A5A1-4BA2-95FC-6400F3894222}" type="slidenum">
              <a:rPr lang="nl-NL" smtClean="0"/>
              <a:t>‹nr.›</a:t>
            </a:fld>
            <a:endParaRPr lang="nl-NL"/>
          </a:p>
        </p:txBody>
      </p:sp>
    </p:spTree>
    <p:extLst>
      <p:ext uri="{BB962C8B-B14F-4D97-AF65-F5344CB8AC3E}">
        <p14:creationId xmlns:p14="http://schemas.microsoft.com/office/powerpoint/2010/main" val="35999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2D82B7F-0BA5-4E23-81AE-F124F7F4977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E716045-ADAE-49D1-AD26-D3039C0FC25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69E77E-C8A9-4374-BA17-7D994F1602DD}"/>
              </a:ext>
            </a:extLst>
          </p:cNvPr>
          <p:cNvSpPr>
            <a:spLocks noGrp="1"/>
          </p:cNvSpPr>
          <p:nvPr>
            <p:ph type="dt" sz="half" idx="10"/>
          </p:nvPr>
        </p:nvSpPr>
        <p:spPr/>
        <p:txBody>
          <a:bodyPr/>
          <a:lstStyle/>
          <a:p>
            <a:fld id="{AE6D5DD4-DB8C-481D-B22B-FC69E0680EDC}"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811CD3C7-4C5D-40D3-89CC-4FE172D013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E8C267-0EDF-4173-9B72-2D17FA4FFCAA}"/>
              </a:ext>
            </a:extLst>
          </p:cNvPr>
          <p:cNvSpPr>
            <a:spLocks noGrp="1"/>
          </p:cNvSpPr>
          <p:nvPr>
            <p:ph type="sldNum" sz="quarter" idx="12"/>
          </p:nvPr>
        </p:nvSpPr>
        <p:spPr/>
        <p:txBody>
          <a:bodyPr/>
          <a:lstStyle/>
          <a:p>
            <a:fld id="{39A83134-A5A1-4BA2-95FC-6400F3894222}" type="slidenum">
              <a:rPr lang="nl-NL" smtClean="0"/>
              <a:t>‹nr.›</a:t>
            </a:fld>
            <a:endParaRPr lang="nl-NL"/>
          </a:p>
        </p:txBody>
      </p:sp>
    </p:spTree>
    <p:extLst>
      <p:ext uri="{BB962C8B-B14F-4D97-AF65-F5344CB8AC3E}">
        <p14:creationId xmlns:p14="http://schemas.microsoft.com/office/powerpoint/2010/main" val="110682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FE33F-651B-439B-8107-E85BC01EE8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E3B7CE1-9AF3-40DD-B7C4-61DC2ECB317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FBC354-7ADE-4839-8362-0DB9E096D445}"/>
              </a:ext>
            </a:extLst>
          </p:cNvPr>
          <p:cNvSpPr>
            <a:spLocks noGrp="1"/>
          </p:cNvSpPr>
          <p:nvPr>
            <p:ph type="dt" sz="half" idx="10"/>
          </p:nvPr>
        </p:nvSpPr>
        <p:spPr/>
        <p:txBody>
          <a:bodyPr/>
          <a:lstStyle/>
          <a:p>
            <a:fld id="{AE6D5DD4-DB8C-481D-B22B-FC69E0680EDC}"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A6A601E8-630A-487C-B0E2-A13397FACB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48326E-2406-411E-BBEA-31BF214757F4}"/>
              </a:ext>
            </a:extLst>
          </p:cNvPr>
          <p:cNvSpPr>
            <a:spLocks noGrp="1"/>
          </p:cNvSpPr>
          <p:nvPr>
            <p:ph type="sldNum" sz="quarter" idx="12"/>
          </p:nvPr>
        </p:nvSpPr>
        <p:spPr/>
        <p:txBody>
          <a:bodyPr/>
          <a:lstStyle/>
          <a:p>
            <a:fld id="{39A83134-A5A1-4BA2-95FC-6400F3894222}" type="slidenum">
              <a:rPr lang="nl-NL" smtClean="0"/>
              <a:t>‹nr.›</a:t>
            </a:fld>
            <a:endParaRPr lang="nl-NL"/>
          </a:p>
        </p:txBody>
      </p:sp>
    </p:spTree>
    <p:extLst>
      <p:ext uri="{BB962C8B-B14F-4D97-AF65-F5344CB8AC3E}">
        <p14:creationId xmlns:p14="http://schemas.microsoft.com/office/powerpoint/2010/main" val="153845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6F526-B55F-4008-BDD4-280671AF7A2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C1EC715-7822-4BF7-951E-E176B100E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D1C6008-2B02-4EB3-8904-D57FE5D79D7A}"/>
              </a:ext>
            </a:extLst>
          </p:cNvPr>
          <p:cNvSpPr>
            <a:spLocks noGrp="1"/>
          </p:cNvSpPr>
          <p:nvPr>
            <p:ph type="dt" sz="half" idx="10"/>
          </p:nvPr>
        </p:nvSpPr>
        <p:spPr/>
        <p:txBody>
          <a:bodyPr/>
          <a:lstStyle/>
          <a:p>
            <a:fld id="{AE6D5DD4-DB8C-481D-B22B-FC69E0680EDC}"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428CAD7C-1154-4EA5-B05C-63BF7AB0D1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ED5B00-3571-444B-95D7-43ED2C2697EA}"/>
              </a:ext>
            </a:extLst>
          </p:cNvPr>
          <p:cNvSpPr>
            <a:spLocks noGrp="1"/>
          </p:cNvSpPr>
          <p:nvPr>
            <p:ph type="sldNum" sz="quarter" idx="12"/>
          </p:nvPr>
        </p:nvSpPr>
        <p:spPr/>
        <p:txBody>
          <a:bodyPr/>
          <a:lstStyle/>
          <a:p>
            <a:fld id="{39A83134-A5A1-4BA2-95FC-6400F3894222}" type="slidenum">
              <a:rPr lang="nl-NL" smtClean="0"/>
              <a:t>‹nr.›</a:t>
            </a:fld>
            <a:endParaRPr lang="nl-NL"/>
          </a:p>
        </p:txBody>
      </p:sp>
    </p:spTree>
    <p:extLst>
      <p:ext uri="{BB962C8B-B14F-4D97-AF65-F5344CB8AC3E}">
        <p14:creationId xmlns:p14="http://schemas.microsoft.com/office/powerpoint/2010/main" val="37042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325A1-0EE2-4C13-8C93-05B37CE9B0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95EBBFE-839E-4F56-BE59-F8667562752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41472E-878B-44FF-A3AD-5F058D5EF17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F003C5D-6643-4979-A1A2-AF3998730690}"/>
              </a:ext>
            </a:extLst>
          </p:cNvPr>
          <p:cNvSpPr>
            <a:spLocks noGrp="1"/>
          </p:cNvSpPr>
          <p:nvPr>
            <p:ph type="dt" sz="half" idx="10"/>
          </p:nvPr>
        </p:nvSpPr>
        <p:spPr/>
        <p:txBody>
          <a:bodyPr/>
          <a:lstStyle/>
          <a:p>
            <a:fld id="{AE6D5DD4-DB8C-481D-B22B-FC69E0680EDC}" type="datetimeFigureOut">
              <a:rPr lang="nl-NL" smtClean="0"/>
              <a:t>21-1-2021</a:t>
            </a:fld>
            <a:endParaRPr lang="nl-NL"/>
          </a:p>
        </p:txBody>
      </p:sp>
      <p:sp>
        <p:nvSpPr>
          <p:cNvPr id="6" name="Tijdelijke aanduiding voor voettekst 5">
            <a:extLst>
              <a:ext uri="{FF2B5EF4-FFF2-40B4-BE49-F238E27FC236}">
                <a16:creationId xmlns:a16="http://schemas.microsoft.com/office/drawing/2014/main" id="{41DFB049-AD47-4C1E-A83F-85B2B157684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0E3B903-F512-4ED8-86A5-647AB04ABB95}"/>
              </a:ext>
            </a:extLst>
          </p:cNvPr>
          <p:cNvSpPr>
            <a:spLocks noGrp="1"/>
          </p:cNvSpPr>
          <p:nvPr>
            <p:ph type="sldNum" sz="quarter" idx="12"/>
          </p:nvPr>
        </p:nvSpPr>
        <p:spPr/>
        <p:txBody>
          <a:bodyPr/>
          <a:lstStyle/>
          <a:p>
            <a:fld id="{39A83134-A5A1-4BA2-95FC-6400F3894222}" type="slidenum">
              <a:rPr lang="nl-NL" smtClean="0"/>
              <a:t>‹nr.›</a:t>
            </a:fld>
            <a:endParaRPr lang="nl-NL"/>
          </a:p>
        </p:txBody>
      </p:sp>
    </p:spTree>
    <p:extLst>
      <p:ext uri="{BB962C8B-B14F-4D97-AF65-F5344CB8AC3E}">
        <p14:creationId xmlns:p14="http://schemas.microsoft.com/office/powerpoint/2010/main" val="56900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59707-384E-4EBD-9BF9-77BCA3C2218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A6F9C04-FE72-4B08-9326-16B896B7C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F7B0F02-0E6C-4CD9-A421-12E97D2A927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120C960-69C0-4D43-9D30-067BC1B1C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5750BA9-9282-4C39-9CC8-43E309BC719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3F0438A-3775-46B6-8BDD-9C3E2C82C945}"/>
              </a:ext>
            </a:extLst>
          </p:cNvPr>
          <p:cNvSpPr>
            <a:spLocks noGrp="1"/>
          </p:cNvSpPr>
          <p:nvPr>
            <p:ph type="dt" sz="half" idx="10"/>
          </p:nvPr>
        </p:nvSpPr>
        <p:spPr/>
        <p:txBody>
          <a:bodyPr/>
          <a:lstStyle/>
          <a:p>
            <a:fld id="{AE6D5DD4-DB8C-481D-B22B-FC69E0680EDC}" type="datetimeFigureOut">
              <a:rPr lang="nl-NL" smtClean="0"/>
              <a:t>21-1-2021</a:t>
            </a:fld>
            <a:endParaRPr lang="nl-NL"/>
          </a:p>
        </p:txBody>
      </p:sp>
      <p:sp>
        <p:nvSpPr>
          <p:cNvPr id="8" name="Tijdelijke aanduiding voor voettekst 7">
            <a:extLst>
              <a:ext uri="{FF2B5EF4-FFF2-40B4-BE49-F238E27FC236}">
                <a16:creationId xmlns:a16="http://schemas.microsoft.com/office/drawing/2014/main" id="{B33EAF41-81F0-491A-A340-B6362938E0E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7B0DF86-5369-43BB-9DD8-BB85216152BE}"/>
              </a:ext>
            </a:extLst>
          </p:cNvPr>
          <p:cNvSpPr>
            <a:spLocks noGrp="1"/>
          </p:cNvSpPr>
          <p:nvPr>
            <p:ph type="sldNum" sz="quarter" idx="12"/>
          </p:nvPr>
        </p:nvSpPr>
        <p:spPr/>
        <p:txBody>
          <a:bodyPr/>
          <a:lstStyle/>
          <a:p>
            <a:fld id="{39A83134-A5A1-4BA2-95FC-6400F3894222}" type="slidenum">
              <a:rPr lang="nl-NL" smtClean="0"/>
              <a:t>‹nr.›</a:t>
            </a:fld>
            <a:endParaRPr lang="nl-NL"/>
          </a:p>
        </p:txBody>
      </p:sp>
    </p:spTree>
    <p:extLst>
      <p:ext uri="{BB962C8B-B14F-4D97-AF65-F5344CB8AC3E}">
        <p14:creationId xmlns:p14="http://schemas.microsoft.com/office/powerpoint/2010/main" val="400391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F36F7-C655-4502-B0E3-71BB98EFA31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883720E-3E02-4630-93EA-4614DDCCC135}"/>
              </a:ext>
            </a:extLst>
          </p:cNvPr>
          <p:cNvSpPr>
            <a:spLocks noGrp="1"/>
          </p:cNvSpPr>
          <p:nvPr>
            <p:ph type="dt" sz="half" idx="10"/>
          </p:nvPr>
        </p:nvSpPr>
        <p:spPr/>
        <p:txBody>
          <a:bodyPr/>
          <a:lstStyle/>
          <a:p>
            <a:fld id="{AE6D5DD4-DB8C-481D-B22B-FC69E0680EDC}" type="datetimeFigureOut">
              <a:rPr lang="nl-NL" smtClean="0"/>
              <a:t>21-1-2021</a:t>
            </a:fld>
            <a:endParaRPr lang="nl-NL"/>
          </a:p>
        </p:txBody>
      </p:sp>
      <p:sp>
        <p:nvSpPr>
          <p:cNvPr id="4" name="Tijdelijke aanduiding voor voettekst 3">
            <a:extLst>
              <a:ext uri="{FF2B5EF4-FFF2-40B4-BE49-F238E27FC236}">
                <a16:creationId xmlns:a16="http://schemas.microsoft.com/office/drawing/2014/main" id="{9941F557-9315-4877-A433-198DDCFF81C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A1DAD0B-5678-414A-8BBA-8C3FE8C366D2}"/>
              </a:ext>
            </a:extLst>
          </p:cNvPr>
          <p:cNvSpPr>
            <a:spLocks noGrp="1"/>
          </p:cNvSpPr>
          <p:nvPr>
            <p:ph type="sldNum" sz="quarter" idx="12"/>
          </p:nvPr>
        </p:nvSpPr>
        <p:spPr/>
        <p:txBody>
          <a:bodyPr/>
          <a:lstStyle/>
          <a:p>
            <a:fld id="{39A83134-A5A1-4BA2-95FC-6400F3894222}" type="slidenum">
              <a:rPr lang="nl-NL" smtClean="0"/>
              <a:t>‹nr.›</a:t>
            </a:fld>
            <a:endParaRPr lang="nl-NL"/>
          </a:p>
        </p:txBody>
      </p:sp>
    </p:spTree>
    <p:extLst>
      <p:ext uri="{BB962C8B-B14F-4D97-AF65-F5344CB8AC3E}">
        <p14:creationId xmlns:p14="http://schemas.microsoft.com/office/powerpoint/2010/main" val="83175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BBA02E1-28B0-4621-B063-B548293C68FC}"/>
              </a:ext>
            </a:extLst>
          </p:cNvPr>
          <p:cNvSpPr>
            <a:spLocks noGrp="1"/>
          </p:cNvSpPr>
          <p:nvPr>
            <p:ph type="dt" sz="half" idx="10"/>
          </p:nvPr>
        </p:nvSpPr>
        <p:spPr/>
        <p:txBody>
          <a:bodyPr/>
          <a:lstStyle/>
          <a:p>
            <a:fld id="{AE6D5DD4-DB8C-481D-B22B-FC69E0680EDC}" type="datetimeFigureOut">
              <a:rPr lang="nl-NL" smtClean="0"/>
              <a:t>21-1-2021</a:t>
            </a:fld>
            <a:endParaRPr lang="nl-NL"/>
          </a:p>
        </p:txBody>
      </p:sp>
      <p:sp>
        <p:nvSpPr>
          <p:cNvPr id="3" name="Tijdelijke aanduiding voor voettekst 2">
            <a:extLst>
              <a:ext uri="{FF2B5EF4-FFF2-40B4-BE49-F238E27FC236}">
                <a16:creationId xmlns:a16="http://schemas.microsoft.com/office/drawing/2014/main" id="{BF427345-95D3-4FE6-B67D-075CE6E836D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55839B0-8A97-4B71-AB05-53529557788B}"/>
              </a:ext>
            </a:extLst>
          </p:cNvPr>
          <p:cNvSpPr>
            <a:spLocks noGrp="1"/>
          </p:cNvSpPr>
          <p:nvPr>
            <p:ph type="sldNum" sz="quarter" idx="12"/>
          </p:nvPr>
        </p:nvSpPr>
        <p:spPr/>
        <p:txBody>
          <a:bodyPr/>
          <a:lstStyle/>
          <a:p>
            <a:fld id="{39A83134-A5A1-4BA2-95FC-6400F3894222}" type="slidenum">
              <a:rPr lang="nl-NL" smtClean="0"/>
              <a:t>‹nr.›</a:t>
            </a:fld>
            <a:endParaRPr lang="nl-NL"/>
          </a:p>
        </p:txBody>
      </p:sp>
    </p:spTree>
    <p:extLst>
      <p:ext uri="{BB962C8B-B14F-4D97-AF65-F5344CB8AC3E}">
        <p14:creationId xmlns:p14="http://schemas.microsoft.com/office/powerpoint/2010/main" val="204298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4D517-8C98-46B8-919C-71F1D18066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3B2D2C8-33FB-45C3-8577-85EBB1837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EB0C9EB-AE7B-4188-BB76-3A4C87F2E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77D978-9691-4A4E-9763-E43682FC0421}"/>
              </a:ext>
            </a:extLst>
          </p:cNvPr>
          <p:cNvSpPr>
            <a:spLocks noGrp="1"/>
          </p:cNvSpPr>
          <p:nvPr>
            <p:ph type="dt" sz="half" idx="10"/>
          </p:nvPr>
        </p:nvSpPr>
        <p:spPr/>
        <p:txBody>
          <a:bodyPr/>
          <a:lstStyle/>
          <a:p>
            <a:fld id="{AE6D5DD4-DB8C-481D-B22B-FC69E0680EDC}" type="datetimeFigureOut">
              <a:rPr lang="nl-NL" smtClean="0"/>
              <a:t>21-1-2021</a:t>
            </a:fld>
            <a:endParaRPr lang="nl-NL"/>
          </a:p>
        </p:txBody>
      </p:sp>
      <p:sp>
        <p:nvSpPr>
          <p:cNvPr id="6" name="Tijdelijke aanduiding voor voettekst 5">
            <a:extLst>
              <a:ext uri="{FF2B5EF4-FFF2-40B4-BE49-F238E27FC236}">
                <a16:creationId xmlns:a16="http://schemas.microsoft.com/office/drawing/2014/main" id="{2FE66C45-8D3B-484C-A3E0-16B68541BE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7B2C8B-0DD5-4782-A1E7-EF6F2803CBFD}"/>
              </a:ext>
            </a:extLst>
          </p:cNvPr>
          <p:cNvSpPr>
            <a:spLocks noGrp="1"/>
          </p:cNvSpPr>
          <p:nvPr>
            <p:ph type="sldNum" sz="quarter" idx="12"/>
          </p:nvPr>
        </p:nvSpPr>
        <p:spPr/>
        <p:txBody>
          <a:bodyPr/>
          <a:lstStyle/>
          <a:p>
            <a:fld id="{39A83134-A5A1-4BA2-95FC-6400F3894222}" type="slidenum">
              <a:rPr lang="nl-NL" smtClean="0"/>
              <a:t>‹nr.›</a:t>
            </a:fld>
            <a:endParaRPr lang="nl-NL"/>
          </a:p>
        </p:txBody>
      </p:sp>
    </p:spTree>
    <p:extLst>
      <p:ext uri="{BB962C8B-B14F-4D97-AF65-F5344CB8AC3E}">
        <p14:creationId xmlns:p14="http://schemas.microsoft.com/office/powerpoint/2010/main" val="354256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BA603-284F-4044-8CA0-0125BD686B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DB7E510-CA5B-46CE-AD5D-AF51633C3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291108D-92ED-469B-9081-BEB648E79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E5080A6-D1DD-40EE-8BE6-0FF922649040}"/>
              </a:ext>
            </a:extLst>
          </p:cNvPr>
          <p:cNvSpPr>
            <a:spLocks noGrp="1"/>
          </p:cNvSpPr>
          <p:nvPr>
            <p:ph type="dt" sz="half" idx="10"/>
          </p:nvPr>
        </p:nvSpPr>
        <p:spPr/>
        <p:txBody>
          <a:bodyPr/>
          <a:lstStyle/>
          <a:p>
            <a:fld id="{AE6D5DD4-DB8C-481D-B22B-FC69E0680EDC}" type="datetimeFigureOut">
              <a:rPr lang="nl-NL" smtClean="0"/>
              <a:t>21-1-2021</a:t>
            </a:fld>
            <a:endParaRPr lang="nl-NL"/>
          </a:p>
        </p:txBody>
      </p:sp>
      <p:sp>
        <p:nvSpPr>
          <p:cNvPr id="6" name="Tijdelijke aanduiding voor voettekst 5">
            <a:extLst>
              <a:ext uri="{FF2B5EF4-FFF2-40B4-BE49-F238E27FC236}">
                <a16:creationId xmlns:a16="http://schemas.microsoft.com/office/drawing/2014/main" id="{6D5F5525-3AAC-478D-B71C-4C74F256CCA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88C998-90A8-4183-8356-E995D577DFDF}"/>
              </a:ext>
            </a:extLst>
          </p:cNvPr>
          <p:cNvSpPr>
            <a:spLocks noGrp="1"/>
          </p:cNvSpPr>
          <p:nvPr>
            <p:ph type="sldNum" sz="quarter" idx="12"/>
          </p:nvPr>
        </p:nvSpPr>
        <p:spPr/>
        <p:txBody>
          <a:bodyPr/>
          <a:lstStyle/>
          <a:p>
            <a:fld id="{39A83134-A5A1-4BA2-95FC-6400F3894222}" type="slidenum">
              <a:rPr lang="nl-NL" smtClean="0"/>
              <a:t>‹nr.›</a:t>
            </a:fld>
            <a:endParaRPr lang="nl-NL"/>
          </a:p>
        </p:txBody>
      </p:sp>
    </p:spTree>
    <p:extLst>
      <p:ext uri="{BB962C8B-B14F-4D97-AF65-F5344CB8AC3E}">
        <p14:creationId xmlns:p14="http://schemas.microsoft.com/office/powerpoint/2010/main" val="149571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3967A8D-4C98-45B9-856A-D56AD9BFD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A04E7E4-F772-4BEA-978C-815B12FB47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5A7A4C-8C70-4D2F-9F13-9F8A3909B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D5DD4-DB8C-481D-B22B-FC69E0680EDC}"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5E1F0FCE-89D7-4F98-BF3C-7B4DC3D8B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49B02A8-FD06-4346-B083-CB2788D8A4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83134-A5A1-4BA2-95FC-6400F3894222}" type="slidenum">
              <a:rPr lang="nl-NL" smtClean="0"/>
              <a:t>‹nr.›</a:t>
            </a:fld>
            <a:endParaRPr lang="nl-NL"/>
          </a:p>
        </p:txBody>
      </p:sp>
    </p:spTree>
    <p:extLst>
      <p:ext uri="{BB962C8B-B14F-4D97-AF65-F5344CB8AC3E}">
        <p14:creationId xmlns:p14="http://schemas.microsoft.com/office/powerpoint/2010/main" val="72493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EA1B361D-79F3-49D8-822C-7C6F6349D968}"/>
              </a:ext>
            </a:extLst>
          </p:cNvPr>
          <p:cNvPicPr>
            <a:picLocks noChangeAspect="1"/>
          </p:cNvPicPr>
          <p:nvPr/>
        </p:nvPicPr>
        <p:blipFill>
          <a:blip r:embed="rId2"/>
          <a:stretch>
            <a:fillRect/>
          </a:stretch>
        </p:blipFill>
        <p:spPr>
          <a:xfrm>
            <a:off x="3732018" y="643468"/>
            <a:ext cx="6459206" cy="5571066"/>
          </a:xfrm>
          <a:prstGeom prst="rect">
            <a:avLst/>
          </a:prstGeom>
        </p:spPr>
      </p:pic>
      <p:sp>
        <p:nvSpPr>
          <p:cNvPr id="3" name="Tekstvak 2">
            <a:extLst>
              <a:ext uri="{FF2B5EF4-FFF2-40B4-BE49-F238E27FC236}">
                <a16:creationId xmlns:a16="http://schemas.microsoft.com/office/drawing/2014/main" id="{9ED40799-078B-4D7C-97D2-64FC7C073B45}"/>
              </a:ext>
            </a:extLst>
          </p:cNvPr>
          <p:cNvSpPr txBox="1"/>
          <p:nvPr/>
        </p:nvSpPr>
        <p:spPr>
          <a:xfrm>
            <a:off x="449943" y="5617029"/>
            <a:ext cx="4542971" cy="1415772"/>
          </a:xfrm>
          <a:prstGeom prst="rect">
            <a:avLst/>
          </a:prstGeom>
          <a:noFill/>
        </p:spPr>
        <p:txBody>
          <a:bodyPr wrap="square" rtlCol="0">
            <a:spAutoFit/>
          </a:bodyPr>
          <a:lstStyle/>
          <a:p>
            <a:r>
              <a:rPr lang="nl-NL" sz="4400" dirty="0">
                <a:solidFill>
                  <a:srgbClr val="0070C0"/>
                </a:solidFill>
              </a:rPr>
              <a:t>Gehoorstoornissen</a:t>
            </a:r>
          </a:p>
          <a:p>
            <a:r>
              <a:rPr lang="nl-NL" sz="2400" dirty="0">
                <a:solidFill>
                  <a:srgbClr val="0070C0"/>
                </a:solidFill>
              </a:rPr>
              <a:t>18-1-2021</a:t>
            </a:r>
          </a:p>
          <a:p>
            <a:endParaRPr lang="nl-NL" dirty="0"/>
          </a:p>
        </p:txBody>
      </p:sp>
    </p:spTree>
    <p:extLst>
      <p:ext uri="{BB962C8B-B14F-4D97-AF65-F5344CB8AC3E}">
        <p14:creationId xmlns:p14="http://schemas.microsoft.com/office/powerpoint/2010/main" val="335752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BCAC08-1811-40DD-AC1E-6769E1712E7D}"/>
              </a:ext>
            </a:extLst>
          </p:cNvPr>
          <p:cNvSpPr>
            <a:spLocks noGrp="1"/>
          </p:cNvSpPr>
          <p:nvPr>
            <p:ph type="title"/>
          </p:nvPr>
        </p:nvSpPr>
        <p:spPr>
          <a:xfrm>
            <a:off x="838200" y="570702"/>
            <a:ext cx="10515600" cy="1325563"/>
          </a:xfrm>
        </p:spPr>
        <p:txBody>
          <a:bodyPr>
            <a:normAutofit fontScale="90000"/>
          </a:bodyPr>
          <a:lstStyle/>
          <a:p>
            <a:br>
              <a:rPr lang="nl-NL" sz="1400" dirty="0">
                <a:solidFill>
                  <a:schemeClr val="bg1"/>
                </a:solidFill>
              </a:rPr>
            </a:br>
            <a:br>
              <a:rPr lang="nl-NL" sz="1400" dirty="0">
                <a:solidFill>
                  <a:schemeClr val="bg1"/>
                </a:solidFill>
              </a:rPr>
            </a:br>
            <a:br>
              <a:rPr lang="nl-NL" sz="1400" dirty="0">
                <a:solidFill>
                  <a:schemeClr val="bg1"/>
                </a:solidFill>
              </a:rPr>
            </a:br>
            <a:r>
              <a:rPr lang="nl-NL" dirty="0">
                <a:solidFill>
                  <a:schemeClr val="bg1"/>
                </a:solidFill>
              </a:rPr>
              <a:t>Geleidingsslechthorendheid (conductief verlies)</a:t>
            </a:r>
            <a:br>
              <a:rPr lang="nl-NL" dirty="0">
                <a:solidFill>
                  <a:schemeClr val="bg1"/>
                </a:solidFill>
              </a:rPr>
            </a:br>
            <a:endParaRPr lang="nl-NL" dirty="0">
              <a:solidFill>
                <a:schemeClr val="bg1"/>
              </a:solidFill>
            </a:endParaRPr>
          </a:p>
        </p:txBody>
      </p:sp>
      <p:pic>
        <p:nvPicPr>
          <p:cNvPr id="4" name="Afbeelding 3">
            <a:extLst>
              <a:ext uri="{FF2B5EF4-FFF2-40B4-BE49-F238E27FC236}">
                <a16:creationId xmlns:a16="http://schemas.microsoft.com/office/drawing/2014/main" id="{232226E4-D130-44DD-99C8-8A362C2E9A60}"/>
              </a:ext>
            </a:extLst>
          </p:cNvPr>
          <p:cNvPicPr>
            <a:picLocks noChangeAspect="1"/>
          </p:cNvPicPr>
          <p:nvPr/>
        </p:nvPicPr>
        <p:blipFill rotWithShape="1">
          <a:blip r:embed="rId2"/>
          <a:srcRect l="12470" r="7025" b="-2"/>
          <a:stretch/>
        </p:blipFill>
        <p:spPr>
          <a:xfrm>
            <a:off x="841248" y="2516777"/>
            <a:ext cx="5015484" cy="3660185"/>
          </a:xfrm>
          <a:prstGeom prst="rect">
            <a:avLst/>
          </a:prstGeom>
        </p:spPr>
      </p:pic>
      <p:sp>
        <p:nvSpPr>
          <p:cNvPr id="3" name="Tijdelijke aanduiding voor inhoud 2">
            <a:extLst>
              <a:ext uri="{FF2B5EF4-FFF2-40B4-BE49-F238E27FC236}">
                <a16:creationId xmlns:a16="http://schemas.microsoft.com/office/drawing/2014/main" id="{AA3E7B85-71C8-43CC-AC7D-50FEE88250BA}"/>
              </a:ext>
            </a:extLst>
          </p:cNvPr>
          <p:cNvSpPr>
            <a:spLocks noGrp="1"/>
          </p:cNvSpPr>
          <p:nvPr>
            <p:ph idx="1"/>
          </p:nvPr>
        </p:nvSpPr>
        <p:spPr>
          <a:xfrm>
            <a:off x="6338316" y="2516777"/>
            <a:ext cx="5015484" cy="4203337"/>
          </a:xfrm>
        </p:spPr>
        <p:txBody>
          <a:bodyPr anchor="ctr">
            <a:normAutofit fontScale="92500" lnSpcReduction="10000"/>
          </a:bodyPr>
          <a:lstStyle/>
          <a:p>
            <a:pPr marL="0" indent="0">
              <a:buNone/>
            </a:pPr>
            <a:r>
              <a:rPr lang="nl-NL" b="1" dirty="0"/>
              <a:t>Een geleidingsgehoorverlies (ook wel conductief gehoorverlies genoemd) </a:t>
            </a:r>
            <a:r>
              <a:rPr lang="nl-NL" sz="1500" dirty="0"/>
              <a:t>https://www.kno.nl/patienten-informatie</a:t>
            </a:r>
          </a:p>
          <a:p>
            <a:pPr marL="0" indent="0">
              <a:buNone/>
            </a:pPr>
            <a:r>
              <a:rPr lang="nl-NL" b="1" dirty="0"/>
              <a:t>Oorzaken</a:t>
            </a:r>
            <a:r>
              <a:rPr lang="nl-NL" dirty="0"/>
              <a:t>: de gehoorgang (bijvoorbeeld te veel oorsmeer),</a:t>
            </a:r>
          </a:p>
          <a:p>
            <a:pPr marL="0" indent="0">
              <a:buNone/>
            </a:pPr>
            <a:r>
              <a:rPr lang="nl-NL" dirty="0"/>
              <a:t>het trommelvlies (bijvoorbeeld een gaatje),het middenoor b.v. door ophoping van slijm of pus bij een middenoorontsteking) of de gehoorbeenketen (bijvoorbeeld een onderbreking, otosclerose).</a:t>
            </a:r>
          </a:p>
        </p:txBody>
      </p:sp>
    </p:spTree>
    <p:extLst>
      <p:ext uri="{BB962C8B-B14F-4D97-AF65-F5344CB8AC3E}">
        <p14:creationId xmlns:p14="http://schemas.microsoft.com/office/powerpoint/2010/main" val="178210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BCAC08-1811-40DD-AC1E-6769E1712E7D}"/>
              </a:ext>
            </a:extLst>
          </p:cNvPr>
          <p:cNvSpPr>
            <a:spLocks noGrp="1"/>
          </p:cNvSpPr>
          <p:nvPr>
            <p:ph type="title"/>
          </p:nvPr>
        </p:nvSpPr>
        <p:spPr>
          <a:xfrm>
            <a:off x="838200" y="585216"/>
            <a:ext cx="10515600" cy="1325563"/>
          </a:xfrm>
        </p:spPr>
        <p:txBody>
          <a:bodyPr>
            <a:normAutofit fontScale="90000"/>
          </a:bodyPr>
          <a:lstStyle/>
          <a:p>
            <a:br>
              <a:rPr lang="nl-NL" dirty="0">
                <a:solidFill>
                  <a:schemeClr val="bg1"/>
                </a:solidFill>
              </a:rPr>
            </a:br>
            <a:r>
              <a:rPr lang="nl-NL" dirty="0">
                <a:solidFill>
                  <a:schemeClr val="bg1"/>
                </a:solidFill>
              </a:rPr>
              <a:t>Perceptief gehoorverlies</a:t>
            </a:r>
            <a:br>
              <a:rPr lang="nl-NL" dirty="0">
                <a:solidFill>
                  <a:schemeClr val="bg1"/>
                </a:solidFill>
              </a:rPr>
            </a:br>
            <a:endParaRPr lang="nl-NL" dirty="0">
              <a:solidFill>
                <a:schemeClr val="bg1"/>
              </a:solidFill>
            </a:endParaRPr>
          </a:p>
        </p:txBody>
      </p:sp>
      <p:pic>
        <p:nvPicPr>
          <p:cNvPr id="5" name="Afbeelding 4">
            <a:extLst>
              <a:ext uri="{FF2B5EF4-FFF2-40B4-BE49-F238E27FC236}">
                <a16:creationId xmlns:a16="http://schemas.microsoft.com/office/drawing/2014/main" id="{23D6A0FC-8801-4E20-AC68-6BB4CF48691B}"/>
              </a:ext>
            </a:extLst>
          </p:cNvPr>
          <p:cNvPicPr>
            <a:picLocks noChangeAspect="1"/>
          </p:cNvPicPr>
          <p:nvPr/>
        </p:nvPicPr>
        <p:blipFill rotWithShape="1">
          <a:blip r:embed="rId2"/>
          <a:srcRect t="24413" r="-3" b="23433"/>
          <a:stretch/>
        </p:blipFill>
        <p:spPr>
          <a:xfrm>
            <a:off x="838201" y="2386584"/>
            <a:ext cx="5015484" cy="3660185"/>
          </a:xfrm>
          <a:prstGeom prst="rect">
            <a:avLst/>
          </a:prstGeom>
        </p:spPr>
      </p:pic>
      <p:sp>
        <p:nvSpPr>
          <p:cNvPr id="3" name="Tijdelijke aanduiding voor inhoud 2">
            <a:extLst>
              <a:ext uri="{FF2B5EF4-FFF2-40B4-BE49-F238E27FC236}">
                <a16:creationId xmlns:a16="http://schemas.microsoft.com/office/drawing/2014/main" id="{AA3E7B85-71C8-43CC-AC7D-50FEE88250BA}"/>
              </a:ext>
            </a:extLst>
          </p:cNvPr>
          <p:cNvSpPr>
            <a:spLocks noGrp="1"/>
          </p:cNvSpPr>
          <p:nvPr>
            <p:ph idx="1"/>
          </p:nvPr>
        </p:nvSpPr>
        <p:spPr>
          <a:xfrm>
            <a:off x="6338316" y="2386584"/>
            <a:ext cx="5015484" cy="4260959"/>
          </a:xfrm>
        </p:spPr>
        <p:txBody>
          <a:bodyPr anchor="ctr">
            <a:noAutofit/>
          </a:bodyPr>
          <a:lstStyle/>
          <a:p>
            <a:pPr marL="0" indent="0">
              <a:buNone/>
            </a:pPr>
            <a:r>
              <a:rPr lang="nl-NL" dirty="0"/>
              <a:t>De geluiden klinken dan niet alleen zachter, maar kunnen ook enigszins vervormd worden, waardoor ze soms niet normaal klinken. Harde geluiden kunnen pijnlijk of onaangenaam zijn voor het oor (</a:t>
            </a:r>
            <a:r>
              <a:rPr lang="nl-NL" dirty="0" err="1"/>
              <a:t>hyperacusis</a:t>
            </a:r>
            <a:r>
              <a:rPr lang="nl-NL" dirty="0"/>
              <a:t>).</a:t>
            </a:r>
          </a:p>
        </p:txBody>
      </p:sp>
    </p:spTree>
    <p:extLst>
      <p:ext uri="{BB962C8B-B14F-4D97-AF65-F5344CB8AC3E}">
        <p14:creationId xmlns:p14="http://schemas.microsoft.com/office/powerpoint/2010/main" val="144103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BCAC08-1811-40DD-AC1E-6769E1712E7D}"/>
              </a:ext>
            </a:extLst>
          </p:cNvPr>
          <p:cNvSpPr>
            <a:spLocks noGrp="1"/>
          </p:cNvSpPr>
          <p:nvPr>
            <p:ph type="title"/>
          </p:nvPr>
        </p:nvSpPr>
        <p:spPr>
          <a:xfrm>
            <a:off x="838200" y="585216"/>
            <a:ext cx="10515600" cy="1325563"/>
          </a:xfrm>
        </p:spPr>
        <p:txBody>
          <a:bodyPr>
            <a:normAutofit fontScale="90000"/>
          </a:bodyPr>
          <a:lstStyle/>
          <a:p>
            <a:br>
              <a:rPr lang="nl-NL">
                <a:solidFill>
                  <a:schemeClr val="bg1"/>
                </a:solidFill>
              </a:rPr>
            </a:br>
            <a:r>
              <a:rPr lang="nl-NL">
                <a:solidFill>
                  <a:schemeClr val="bg1"/>
                </a:solidFill>
              </a:rPr>
              <a:t>Perceptief gehoorverlies (zintuigverlies)</a:t>
            </a:r>
            <a:br>
              <a:rPr lang="nl-NL">
                <a:solidFill>
                  <a:schemeClr val="bg1"/>
                </a:solidFill>
              </a:rPr>
            </a:br>
            <a:endParaRPr lang="nl-NL" dirty="0">
              <a:solidFill>
                <a:schemeClr val="bg1"/>
              </a:solidFill>
            </a:endParaRPr>
          </a:p>
        </p:txBody>
      </p:sp>
      <p:sp>
        <p:nvSpPr>
          <p:cNvPr id="3" name="Tijdelijke aanduiding voor inhoud 2">
            <a:extLst>
              <a:ext uri="{FF2B5EF4-FFF2-40B4-BE49-F238E27FC236}">
                <a16:creationId xmlns:a16="http://schemas.microsoft.com/office/drawing/2014/main" id="{AA3E7B85-71C8-43CC-AC7D-50FEE88250BA}"/>
              </a:ext>
            </a:extLst>
          </p:cNvPr>
          <p:cNvSpPr>
            <a:spLocks noGrp="1"/>
          </p:cNvSpPr>
          <p:nvPr>
            <p:ph idx="1"/>
          </p:nvPr>
        </p:nvSpPr>
        <p:spPr>
          <a:xfrm>
            <a:off x="5324475" y="2386584"/>
            <a:ext cx="6321933" cy="4260959"/>
          </a:xfrm>
        </p:spPr>
        <p:txBody>
          <a:bodyPr anchor="ctr">
            <a:noAutofit/>
          </a:bodyPr>
          <a:lstStyle/>
          <a:p>
            <a:pPr marL="0" indent="0">
              <a:buNone/>
            </a:pPr>
            <a:r>
              <a:rPr lang="nl-NL" dirty="0"/>
              <a:t>Een zenuwgehoorverlies (het slakkenhuis b.v. bij ouderdom, doorbloedingsstoornis, infectie),  de gehoorzenuw (brughoektumor) hersenvliesontsteking of de hersenen (CVA).</a:t>
            </a:r>
          </a:p>
        </p:txBody>
      </p:sp>
      <p:pic>
        <p:nvPicPr>
          <p:cNvPr id="4" name="Afbeelding 3">
            <a:extLst>
              <a:ext uri="{FF2B5EF4-FFF2-40B4-BE49-F238E27FC236}">
                <a16:creationId xmlns:a16="http://schemas.microsoft.com/office/drawing/2014/main" id="{BE1B7F4A-22EF-4C35-8ABB-CEE636CC162E}"/>
              </a:ext>
            </a:extLst>
          </p:cNvPr>
          <p:cNvPicPr>
            <a:picLocks noChangeAspect="1"/>
          </p:cNvPicPr>
          <p:nvPr/>
        </p:nvPicPr>
        <p:blipFill>
          <a:blip r:embed="rId2"/>
          <a:stretch>
            <a:fillRect/>
          </a:stretch>
        </p:blipFill>
        <p:spPr>
          <a:xfrm>
            <a:off x="1142644" y="2386583"/>
            <a:ext cx="3238856" cy="4260959"/>
          </a:xfrm>
          <a:prstGeom prst="rect">
            <a:avLst/>
          </a:prstGeom>
        </p:spPr>
      </p:pic>
    </p:spTree>
    <p:extLst>
      <p:ext uri="{BB962C8B-B14F-4D97-AF65-F5344CB8AC3E}">
        <p14:creationId xmlns:p14="http://schemas.microsoft.com/office/powerpoint/2010/main" val="341801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BCAC08-1811-40DD-AC1E-6769E1712E7D}"/>
              </a:ext>
            </a:extLst>
          </p:cNvPr>
          <p:cNvSpPr>
            <a:spLocks noGrp="1"/>
          </p:cNvSpPr>
          <p:nvPr>
            <p:ph type="title"/>
          </p:nvPr>
        </p:nvSpPr>
        <p:spPr>
          <a:xfrm>
            <a:off x="838200" y="365760"/>
            <a:ext cx="10515600" cy="1325563"/>
          </a:xfrm>
        </p:spPr>
        <p:txBody>
          <a:bodyPr>
            <a:normAutofit fontScale="90000"/>
          </a:bodyPr>
          <a:lstStyle/>
          <a:p>
            <a:br>
              <a:rPr lang="nl-NL" sz="1400" dirty="0">
                <a:solidFill>
                  <a:schemeClr val="bg1"/>
                </a:solidFill>
              </a:rPr>
            </a:br>
            <a:br>
              <a:rPr lang="nl-NL" sz="1400" dirty="0">
                <a:solidFill>
                  <a:schemeClr val="bg1"/>
                </a:solidFill>
              </a:rPr>
            </a:br>
            <a:r>
              <a:rPr lang="nl-NL" dirty="0">
                <a:solidFill>
                  <a:schemeClr val="bg1"/>
                </a:solidFill>
              </a:rPr>
              <a:t>Ouderdomsslechthorendheid</a:t>
            </a:r>
            <a:br>
              <a:rPr lang="nl-NL" sz="1400" dirty="0">
                <a:solidFill>
                  <a:schemeClr val="bg1"/>
                </a:solidFill>
              </a:rPr>
            </a:br>
            <a:br>
              <a:rPr lang="nl-NL" sz="1400" dirty="0">
                <a:solidFill>
                  <a:schemeClr val="bg1"/>
                </a:solidFill>
              </a:rPr>
            </a:br>
            <a:endParaRPr lang="nl-NL" sz="1400" dirty="0">
              <a:solidFill>
                <a:schemeClr val="bg1"/>
              </a:solidFill>
            </a:endParaRPr>
          </a:p>
        </p:txBody>
      </p:sp>
      <p:pic>
        <p:nvPicPr>
          <p:cNvPr id="4" name="Afbeelding 3">
            <a:extLst>
              <a:ext uri="{FF2B5EF4-FFF2-40B4-BE49-F238E27FC236}">
                <a16:creationId xmlns:a16="http://schemas.microsoft.com/office/drawing/2014/main" id="{B8C9204D-3977-453B-A77A-EE5F5AC2E296}"/>
              </a:ext>
            </a:extLst>
          </p:cNvPr>
          <p:cNvPicPr>
            <a:picLocks noChangeAspect="1"/>
          </p:cNvPicPr>
          <p:nvPr/>
        </p:nvPicPr>
        <p:blipFill rotWithShape="1">
          <a:blip r:embed="rId2"/>
          <a:srcRect l="6540" r="21444" b="-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AA3E7B85-71C8-43CC-AC7D-50FEE88250BA}"/>
              </a:ext>
            </a:extLst>
          </p:cNvPr>
          <p:cNvSpPr>
            <a:spLocks noGrp="1"/>
          </p:cNvSpPr>
          <p:nvPr>
            <p:ph idx="1"/>
          </p:nvPr>
        </p:nvSpPr>
        <p:spPr>
          <a:xfrm>
            <a:off x="6335270" y="2276857"/>
            <a:ext cx="5015484" cy="3900106"/>
          </a:xfrm>
        </p:spPr>
        <p:txBody>
          <a:bodyPr anchor="ctr">
            <a:normAutofit/>
          </a:bodyPr>
          <a:lstStyle/>
          <a:p>
            <a:pPr marL="0" indent="0">
              <a:buNone/>
            </a:pPr>
            <a:r>
              <a:rPr lang="nl-NL" b="1" dirty="0"/>
              <a:t>Ouderdomsslechthorendheid</a:t>
            </a:r>
          </a:p>
          <a:p>
            <a:pPr marL="0" indent="0">
              <a:buNone/>
            </a:pPr>
            <a:r>
              <a:rPr lang="nl-NL" dirty="0"/>
              <a:t>De langzame achteruitgang van ons gehoor met de leeftijd wordt ook wel </a:t>
            </a:r>
            <a:r>
              <a:rPr lang="nl-NL" b="1" dirty="0"/>
              <a:t>presbyacusis.</a:t>
            </a:r>
            <a:r>
              <a:rPr lang="nl-NL" dirty="0"/>
              <a:t> Bij ouderdomsslechthorendheid kan ook erfelijkheid een rol spelen.</a:t>
            </a:r>
          </a:p>
          <a:p>
            <a:pPr marL="0" indent="0">
              <a:buNone/>
            </a:pPr>
            <a:endParaRPr lang="nl-NL" dirty="0"/>
          </a:p>
        </p:txBody>
      </p:sp>
    </p:spTree>
    <p:extLst>
      <p:ext uri="{BB962C8B-B14F-4D97-AF65-F5344CB8AC3E}">
        <p14:creationId xmlns:p14="http://schemas.microsoft.com/office/powerpoint/2010/main" val="22192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BCAC08-1811-40DD-AC1E-6769E1712E7D}"/>
              </a:ext>
            </a:extLst>
          </p:cNvPr>
          <p:cNvSpPr>
            <a:spLocks noGrp="1"/>
          </p:cNvSpPr>
          <p:nvPr>
            <p:ph type="title"/>
          </p:nvPr>
        </p:nvSpPr>
        <p:spPr>
          <a:xfrm>
            <a:off x="838200" y="365760"/>
            <a:ext cx="10515600" cy="1325563"/>
          </a:xfrm>
        </p:spPr>
        <p:txBody>
          <a:bodyPr>
            <a:normAutofit fontScale="90000"/>
          </a:bodyPr>
          <a:lstStyle/>
          <a:p>
            <a:br>
              <a:rPr lang="nl-NL" sz="1400" dirty="0">
                <a:solidFill>
                  <a:schemeClr val="bg1"/>
                </a:solidFill>
              </a:rPr>
            </a:br>
            <a:br>
              <a:rPr lang="nl-NL" sz="1400" dirty="0">
                <a:solidFill>
                  <a:schemeClr val="bg1"/>
                </a:solidFill>
              </a:rPr>
            </a:br>
            <a:r>
              <a:rPr lang="nl-NL" dirty="0">
                <a:solidFill>
                  <a:schemeClr val="bg1"/>
                </a:solidFill>
              </a:rPr>
              <a:t>Lawaaislechthorendheid</a:t>
            </a:r>
            <a:br>
              <a:rPr lang="nl-NL" dirty="0">
                <a:solidFill>
                  <a:schemeClr val="bg1"/>
                </a:solidFill>
              </a:rPr>
            </a:br>
            <a:br>
              <a:rPr lang="nl-NL" sz="1400" dirty="0">
                <a:solidFill>
                  <a:schemeClr val="bg1"/>
                </a:solidFill>
              </a:rPr>
            </a:br>
            <a:endParaRPr lang="nl-NL" sz="1400" dirty="0">
              <a:solidFill>
                <a:schemeClr val="bg1"/>
              </a:solidFill>
            </a:endParaRPr>
          </a:p>
        </p:txBody>
      </p:sp>
      <p:pic>
        <p:nvPicPr>
          <p:cNvPr id="5" name="Afbeelding 4">
            <a:extLst>
              <a:ext uri="{FF2B5EF4-FFF2-40B4-BE49-F238E27FC236}">
                <a16:creationId xmlns:a16="http://schemas.microsoft.com/office/drawing/2014/main" id="{A0277B6D-FF56-47A3-8A14-0DCC897CBFC9}"/>
              </a:ext>
            </a:extLst>
          </p:cNvPr>
          <p:cNvPicPr>
            <a:picLocks noChangeAspect="1"/>
          </p:cNvPicPr>
          <p:nvPr/>
        </p:nvPicPr>
        <p:blipFill rotWithShape="1">
          <a:blip r:embed="rId2"/>
          <a:srcRect l="3230" r="-1" b="-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AA3E7B85-71C8-43CC-AC7D-50FEE88250BA}"/>
              </a:ext>
            </a:extLst>
          </p:cNvPr>
          <p:cNvSpPr>
            <a:spLocks noGrp="1"/>
          </p:cNvSpPr>
          <p:nvPr>
            <p:ph idx="1"/>
          </p:nvPr>
        </p:nvSpPr>
        <p:spPr>
          <a:xfrm>
            <a:off x="6335270" y="2276857"/>
            <a:ext cx="5015484" cy="3900106"/>
          </a:xfrm>
        </p:spPr>
        <p:txBody>
          <a:bodyPr anchor="ctr">
            <a:noAutofit/>
          </a:bodyPr>
          <a:lstStyle/>
          <a:p>
            <a:pPr marL="0" indent="0">
              <a:buNone/>
            </a:pPr>
            <a:r>
              <a:rPr lang="nl-NL" dirty="0"/>
              <a:t>Wanneer er sprake is van lawaaislechthorendheid, is ons gehoor beschadigd door de blootstelling aan lawaai of muziek. Ons gehoor kan plots beschadigen door een explosie of een knal maar ook ongemerkt door lange blootstelling aan lawaai of muziek.</a:t>
            </a:r>
          </a:p>
          <a:p>
            <a:pPr marL="0" indent="0">
              <a:buNone/>
            </a:pPr>
            <a:r>
              <a:rPr lang="nl-NL" sz="1600" dirty="0"/>
              <a:t>https://www.hoorzaken.nl</a:t>
            </a:r>
          </a:p>
        </p:txBody>
      </p:sp>
    </p:spTree>
    <p:extLst>
      <p:ext uri="{BB962C8B-B14F-4D97-AF65-F5344CB8AC3E}">
        <p14:creationId xmlns:p14="http://schemas.microsoft.com/office/powerpoint/2010/main" val="134650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0A6D2F-31EA-4EEC-9922-AF929C966B2C}"/>
              </a:ext>
            </a:extLst>
          </p:cNvPr>
          <p:cNvSpPr>
            <a:spLocks noGrp="1"/>
          </p:cNvSpPr>
          <p:nvPr>
            <p:ph type="title"/>
          </p:nvPr>
        </p:nvSpPr>
        <p:spPr>
          <a:xfrm>
            <a:off x="838200" y="365760"/>
            <a:ext cx="10515600" cy="1325563"/>
          </a:xfrm>
        </p:spPr>
        <p:txBody>
          <a:bodyPr>
            <a:normAutofit/>
          </a:bodyPr>
          <a:lstStyle/>
          <a:p>
            <a:r>
              <a:rPr lang="nl-NL" sz="4000" dirty="0">
                <a:solidFill>
                  <a:schemeClr val="bg1"/>
                </a:solidFill>
              </a:rPr>
              <a:t>Lawaaidip (gehoorschade)</a:t>
            </a:r>
          </a:p>
        </p:txBody>
      </p:sp>
      <p:sp>
        <p:nvSpPr>
          <p:cNvPr id="3" name="Tijdelijke aanduiding voor inhoud 2">
            <a:extLst>
              <a:ext uri="{FF2B5EF4-FFF2-40B4-BE49-F238E27FC236}">
                <a16:creationId xmlns:a16="http://schemas.microsoft.com/office/drawing/2014/main" id="{8FF2D701-CC62-4B6F-B201-D72BA7394EED}"/>
              </a:ext>
            </a:extLst>
          </p:cNvPr>
          <p:cNvSpPr>
            <a:spLocks noGrp="1"/>
          </p:cNvSpPr>
          <p:nvPr>
            <p:ph idx="1"/>
          </p:nvPr>
        </p:nvSpPr>
        <p:spPr>
          <a:xfrm>
            <a:off x="5773294" y="2372359"/>
            <a:ext cx="6209156" cy="4119881"/>
          </a:xfrm>
        </p:spPr>
        <p:txBody>
          <a:bodyPr anchor="ctr">
            <a:normAutofit/>
          </a:bodyPr>
          <a:lstStyle/>
          <a:p>
            <a:pPr marL="0" indent="0">
              <a:buNone/>
            </a:pPr>
            <a:r>
              <a:rPr lang="nl-NL" dirty="0"/>
              <a:t>Lawaaidip bij ongeveer bij 4000 </a:t>
            </a:r>
            <a:r>
              <a:rPr lang="nl-NL" dirty="0" err="1"/>
              <a:t>herz</a:t>
            </a:r>
            <a:r>
              <a:rPr lang="nl-NL" dirty="0"/>
              <a:t>  hoge tonen) Op het plaatje zie je  gehoorschade bij een tandarts. </a:t>
            </a:r>
          </a:p>
          <a:p>
            <a:pPr marL="0" indent="0">
              <a:buNone/>
            </a:pPr>
            <a:r>
              <a:rPr lang="nl-NL" dirty="0"/>
              <a:t>Oorzaak: de harde geluiden van de boor (tandheelkundige apparatuur).</a:t>
            </a:r>
          </a:p>
          <a:p>
            <a:pPr marL="0" indent="0">
              <a:buNone/>
            </a:pPr>
            <a:endParaRPr lang="nl-NL" dirty="0"/>
          </a:p>
          <a:p>
            <a:pPr marL="0" indent="0">
              <a:buNone/>
            </a:pPr>
            <a:r>
              <a:rPr lang="nl-NL" i="1" dirty="0"/>
              <a:t>Onderzoeksmethode: (drempel) audiogram. </a:t>
            </a:r>
          </a:p>
          <a:p>
            <a:pPr marL="0" indent="0">
              <a:buNone/>
            </a:pPr>
            <a:r>
              <a:rPr lang="nl-NL" i="1" dirty="0"/>
              <a:t>zie ook MTH boek audiometrie.</a:t>
            </a:r>
          </a:p>
          <a:p>
            <a:pPr marL="0" indent="0">
              <a:buNone/>
            </a:pPr>
            <a:endParaRPr lang="nl-NL" sz="2200" dirty="0"/>
          </a:p>
        </p:txBody>
      </p:sp>
      <p:pic>
        <p:nvPicPr>
          <p:cNvPr id="5" name="Afbeelding 4">
            <a:extLst>
              <a:ext uri="{FF2B5EF4-FFF2-40B4-BE49-F238E27FC236}">
                <a16:creationId xmlns:a16="http://schemas.microsoft.com/office/drawing/2014/main" id="{3CDD0A09-E248-4942-8066-F3492F26FF1F}"/>
              </a:ext>
            </a:extLst>
          </p:cNvPr>
          <p:cNvPicPr>
            <a:picLocks noChangeAspect="1"/>
          </p:cNvPicPr>
          <p:nvPr/>
        </p:nvPicPr>
        <p:blipFill>
          <a:blip r:embed="rId2"/>
          <a:stretch>
            <a:fillRect/>
          </a:stretch>
        </p:blipFill>
        <p:spPr>
          <a:xfrm>
            <a:off x="1047750" y="2276856"/>
            <a:ext cx="3600450" cy="4038600"/>
          </a:xfrm>
          <a:prstGeom prst="rect">
            <a:avLst/>
          </a:prstGeom>
        </p:spPr>
      </p:pic>
    </p:spTree>
    <p:extLst>
      <p:ext uri="{BB962C8B-B14F-4D97-AF65-F5344CB8AC3E}">
        <p14:creationId xmlns:p14="http://schemas.microsoft.com/office/powerpoint/2010/main" val="40204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C5A924-9E4A-4886-9EC0-0FFEBC7A96EE}"/>
              </a:ext>
            </a:extLst>
          </p:cNvPr>
          <p:cNvSpPr>
            <a:spLocks noGrp="1"/>
          </p:cNvSpPr>
          <p:nvPr>
            <p:ph type="title"/>
          </p:nvPr>
        </p:nvSpPr>
        <p:spPr>
          <a:xfrm>
            <a:off x="653143" y="585216"/>
            <a:ext cx="10700657" cy="1325563"/>
          </a:xfrm>
        </p:spPr>
        <p:txBody>
          <a:bodyPr>
            <a:normAutofit fontScale="90000"/>
          </a:bodyPr>
          <a:lstStyle/>
          <a:p>
            <a:br>
              <a:rPr lang="nl-NL" sz="2800" dirty="0">
                <a:solidFill>
                  <a:schemeClr val="bg1"/>
                </a:solidFill>
              </a:rPr>
            </a:br>
            <a:r>
              <a:rPr lang="nl-NL" sz="4900" dirty="0">
                <a:solidFill>
                  <a:schemeClr val="bg1"/>
                </a:solidFill>
                <a:latin typeface="+mn-lt"/>
              </a:rPr>
              <a:t>Slechthorendheid</a:t>
            </a:r>
            <a:br>
              <a:rPr lang="nl-NL" sz="2800" dirty="0">
                <a:solidFill>
                  <a:schemeClr val="bg1"/>
                </a:solidFill>
              </a:rPr>
            </a:br>
            <a:endParaRPr lang="nl-NL" sz="2800" dirty="0">
              <a:solidFill>
                <a:schemeClr val="bg1"/>
              </a:solidFill>
            </a:endParaRPr>
          </a:p>
        </p:txBody>
      </p:sp>
      <p:pic>
        <p:nvPicPr>
          <p:cNvPr id="5" name="Afbeelding 4">
            <a:extLst>
              <a:ext uri="{FF2B5EF4-FFF2-40B4-BE49-F238E27FC236}">
                <a16:creationId xmlns:a16="http://schemas.microsoft.com/office/drawing/2014/main" id="{9E1D6245-9BC1-420A-8A0A-D22C7A25D694}"/>
              </a:ext>
            </a:extLst>
          </p:cNvPr>
          <p:cNvPicPr>
            <a:picLocks noChangeAspect="1"/>
          </p:cNvPicPr>
          <p:nvPr/>
        </p:nvPicPr>
        <p:blipFill rotWithShape="1">
          <a:blip r:embed="rId2"/>
          <a:srcRect l="12962" r="367" b="-1"/>
          <a:stretch/>
        </p:blipFill>
        <p:spPr>
          <a:xfrm>
            <a:off x="841248" y="2516777"/>
            <a:ext cx="5015484" cy="3660185"/>
          </a:xfrm>
          <a:prstGeom prst="rect">
            <a:avLst/>
          </a:prstGeom>
        </p:spPr>
      </p:pic>
      <p:sp>
        <p:nvSpPr>
          <p:cNvPr id="3" name="Tijdelijke aanduiding voor inhoud 2">
            <a:extLst>
              <a:ext uri="{FF2B5EF4-FFF2-40B4-BE49-F238E27FC236}">
                <a16:creationId xmlns:a16="http://schemas.microsoft.com/office/drawing/2014/main" id="{7CDC0ADC-1B00-4194-B01D-F89386200EA5}"/>
              </a:ext>
            </a:extLst>
          </p:cNvPr>
          <p:cNvSpPr>
            <a:spLocks noGrp="1"/>
          </p:cNvSpPr>
          <p:nvPr>
            <p:ph idx="1"/>
          </p:nvPr>
        </p:nvSpPr>
        <p:spPr>
          <a:xfrm>
            <a:off x="6335270" y="2516776"/>
            <a:ext cx="5015484" cy="4341223"/>
          </a:xfrm>
        </p:spPr>
        <p:txBody>
          <a:bodyPr anchor="ctr">
            <a:normAutofit fontScale="47500" lnSpcReduction="20000"/>
          </a:bodyPr>
          <a:lstStyle/>
          <a:p>
            <a:pPr marL="0" indent="0">
              <a:buNone/>
            </a:pPr>
            <a:r>
              <a:rPr lang="nl-NL" sz="4500" b="1" dirty="0"/>
              <a:t>Definitie van slechthorendheid: </a:t>
            </a:r>
            <a:r>
              <a:rPr lang="nl-NL" sz="4500" dirty="0"/>
              <a:t>wanneer u geluiden en stemmen minder goed kunt horen. Bij een normaal gesprek kunt u niet alles verstaan wat de ander zegt. Op oudere leeftijd is dit een natuurlijk verschijnsel.</a:t>
            </a:r>
          </a:p>
          <a:p>
            <a:pPr marL="0" indent="0">
              <a:buNone/>
            </a:pPr>
            <a:r>
              <a:rPr lang="nl-NL" sz="4500" dirty="0"/>
              <a:t>Middels een gehoortest (piepjestest) kun je het gehoor testen.</a:t>
            </a:r>
          </a:p>
          <a:p>
            <a:pPr marL="0" indent="0">
              <a:buNone/>
            </a:pPr>
            <a:r>
              <a:rPr lang="nl-NL" sz="4500" b="1" dirty="0"/>
              <a:t>Klachten bij </a:t>
            </a:r>
            <a:r>
              <a:rPr lang="nl-NL" sz="4500" b="1" dirty="0" err="1"/>
              <a:t>slechthorenheid</a:t>
            </a:r>
            <a:r>
              <a:rPr lang="nl-NL" sz="4500" b="1" dirty="0"/>
              <a:t>:</a:t>
            </a:r>
            <a:r>
              <a:rPr lang="nl-NL" sz="4500" dirty="0"/>
              <a:t> oorsuizen, verschil in toonhoogtes, lokaliseren van geluid, radio of tv harder.</a:t>
            </a:r>
          </a:p>
          <a:p>
            <a:pPr marL="0" indent="0">
              <a:buNone/>
            </a:pPr>
            <a:endParaRPr lang="nl-NL" sz="3600" dirty="0"/>
          </a:p>
          <a:p>
            <a:pPr marL="0" indent="0">
              <a:buNone/>
            </a:pPr>
            <a:r>
              <a:rPr lang="nl-NL" sz="3400" dirty="0">
                <a:solidFill>
                  <a:srgbClr val="0070C0"/>
                </a:solidFill>
              </a:rPr>
              <a:t>https://www.beterhoren.nl/online-hoortest</a:t>
            </a:r>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406803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4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D9D0056-13D8-45F1-B1CA-E8CE50638D4A}"/>
              </a:ext>
            </a:extLst>
          </p:cNvPr>
          <p:cNvSpPr>
            <a:spLocks noGrp="1"/>
          </p:cNvSpPr>
          <p:nvPr>
            <p:ph type="title"/>
          </p:nvPr>
        </p:nvSpPr>
        <p:spPr>
          <a:xfrm>
            <a:off x="524256" y="491260"/>
            <a:ext cx="6594189" cy="1625210"/>
          </a:xfrm>
        </p:spPr>
        <p:txBody>
          <a:bodyPr>
            <a:normAutofit/>
          </a:bodyPr>
          <a:lstStyle/>
          <a:p>
            <a:r>
              <a:rPr lang="nl-NL" dirty="0" err="1">
                <a:solidFill>
                  <a:srgbClr val="FFFFFF"/>
                </a:solidFill>
              </a:rPr>
              <a:t>Toonaudiogram</a:t>
            </a:r>
            <a:r>
              <a:rPr lang="nl-NL" dirty="0">
                <a:solidFill>
                  <a:srgbClr val="FFFFFF"/>
                </a:solidFill>
              </a:rPr>
              <a:t> (piepjestest)</a:t>
            </a:r>
          </a:p>
        </p:txBody>
      </p:sp>
      <p:pic>
        <p:nvPicPr>
          <p:cNvPr id="4" name="Afbeelding 3">
            <a:extLst>
              <a:ext uri="{FF2B5EF4-FFF2-40B4-BE49-F238E27FC236}">
                <a16:creationId xmlns:a16="http://schemas.microsoft.com/office/drawing/2014/main" id="{85F947E4-1732-4D54-AF70-D8205AFAED6F}"/>
              </a:ext>
            </a:extLst>
          </p:cNvPr>
          <p:cNvPicPr>
            <a:picLocks noChangeAspect="1"/>
          </p:cNvPicPr>
          <p:nvPr/>
        </p:nvPicPr>
        <p:blipFill rotWithShape="1">
          <a:blip r:embed="rId2"/>
          <a:srcRect l="22352" r="10358" b="2"/>
          <a:stretch/>
        </p:blipFill>
        <p:spPr>
          <a:xfrm>
            <a:off x="327546" y="2454903"/>
            <a:ext cx="3442801" cy="4080254"/>
          </a:xfrm>
          <a:prstGeom prst="rect">
            <a:avLst/>
          </a:prstGeom>
        </p:spPr>
      </p:pic>
      <p:pic>
        <p:nvPicPr>
          <p:cNvPr id="5" name="Afbeelding 4">
            <a:extLst>
              <a:ext uri="{FF2B5EF4-FFF2-40B4-BE49-F238E27FC236}">
                <a16:creationId xmlns:a16="http://schemas.microsoft.com/office/drawing/2014/main" id="{7AD93FF8-7F90-4537-BDD8-876559EC52EA}"/>
              </a:ext>
            </a:extLst>
          </p:cNvPr>
          <p:cNvPicPr>
            <a:picLocks noChangeAspect="1"/>
          </p:cNvPicPr>
          <p:nvPr/>
        </p:nvPicPr>
        <p:blipFill rotWithShape="1">
          <a:blip r:embed="rId3"/>
          <a:srcRect l="19715" r="17003" b="1"/>
          <a:stretch/>
        </p:blipFill>
        <p:spPr>
          <a:xfrm>
            <a:off x="3942260" y="2454901"/>
            <a:ext cx="3442803" cy="4080255"/>
          </a:xfrm>
          <a:prstGeom prst="rect">
            <a:avLst/>
          </a:prstGeom>
        </p:spPr>
      </p:pic>
      <p:sp>
        <p:nvSpPr>
          <p:cNvPr id="43" name="Rectangle 4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F7134F0-226D-4AB9-8209-E5A34EDB1E56}"/>
              </a:ext>
            </a:extLst>
          </p:cNvPr>
          <p:cNvSpPr>
            <a:spLocks noGrp="1"/>
          </p:cNvSpPr>
          <p:nvPr>
            <p:ph idx="1"/>
          </p:nvPr>
        </p:nvSpPr>
        <p:spPr>
          <a:xfrm>
            <a:off x="7791451" y="523875"/>
            <a:ext cx="3876293" cy="5810249"/>
          </a:xfrm>
        </p:spPr>
        <p:txBody>
          <a:bodyPr anchor="ctr">
            <a:noAutofit/>
          </a:bodyPr>
          <a:lstStyle/>
          <a:p>
            <a:pPr marL="0" indent="0">
              <a:buNone/>
            </a:pPr>
            <a:r>
              <a:rPr lang="nl-NL" sz="2400" dirty="0">
                <a:solidFill>
                  <a:srgbClr val="FFFFFF"/>
                </a:solidFill>
              </a:rPr>
              <a:t>Piepjes  worden aangeboden  een hoofdtelefoon met verschillende toonhoogtes </a:t>
            </a:r>
            <a:r>
              <a:rPr lang="nl-NL" sz="2400" dirty="0">
                <a:solidFill>
                  <a:srgbClr val="FF0000"/>
                </a:solidFill>
              </a:rPr>
              <a:t>(frequentie:  gemeten in Herz = trillingen per seconde.) </a:t>
            </a:r>
            <a:r>
              <a:rPr lang="nl-NL" sz="2400" dirty="0">
                <a:solidFill>
                  <a:srgbClr val="FFFFFF"/>
                </a:solidFill>
              </a:rPr>
              <a:t>De resultaten van deze test worden weergegeven in een zogeheten </a:t>
            </a:r>
            <a:r>
              <a:rPr lang="nl-NL" sz="2400" dirty="0">
                <a:solidFill>
                  <a:srgbClr val="FF0000"/>
                </a:solidFill>
              </a:rPr>
              <a:t>(toon) audiogram.</a:t>
            </a:r>
          </a:p>
          <a:p>
            <a:pPr marL="0" indent="0">
              <a:buNone/>
            </a:pPr>
            <a:r>
              <a:rPr lang="nl-NL" sz="2400" dirty="0">
                <a:solidFill>
                  <a:srgbClr val="FFFFFF"/>
                </a:solidFill>
              </a:rPr>
              <a:t>De intensiteit van een geluid wordt uitgedrukt in </a:t>
            </a:r>
            <a:r>
              <a:rPr lang="nl-NL" sz="2400" dirty="0">
                <a:solidFill>
                  <a:srgbClr val="FF0000"/>
                </a:solidFill>
              </a:rPr>
              <a:t>decibel</a:t>
            </a:r>
            <a:r>
              <a:rPr lang="nl-NL" sz="2400" dirty="0">
                <a:solidFill>
                  <a:srgbClr val="FFFFFF"/>
                </a:solidFill>
              </a:rPr>
              <a:t> (</a:t>
            </a:r>
            <a:r>
              <a:rPr lang="nl-NL" sz="2400" dirty="0" err="1">
                <a:solidFill>
                  <a:srgbClr val="FFFFFF"/>
                </a:solidFill>
              </a:rPr>
              <a:t>db</a:t>
            </a:r>
            <a:r>
              <a:rPr lang="nl-NL" sz="2400" dirty="0">
                <a:solidFill>
                  <a:srgbClr val="FFFFFF"/>
                </a:solidFill>
              </a:rPr>
              <a:t>). Hoe hard een geluid moet worden gemaakt om het nog net hoorbaar te maken wordt de </a:t>
            </a:r>
            <a:r>
              <a:rPr lang="nl-NL" sz="2400" dirty="0">
                <a:solidFill>
                  <a:srgbClr val="FF0000"/>
                </a:solidFill>
              </a:rPr>
              <a:t>gehoordrempel</a:t>
            </a:r>
            <a:r>
              <a:rPr lang="nl-NL" sz="2400" b="1" dirty="0">
                <a:solidFill>
                  <a:srgbClr val="FFFFFF"/>
                </a:solidFill>
              </a:rPr>
              <a:t> </a:t>
            </a:r>
            <a:r>
              <a:rPr lang="nl-NL" sz="2400" dirty="0">
                <a:solidFill>
                  <a:srgbClr val="FFFFFF"/>
                </a:solidFill>
              </a:rPr>
              <a:t>genoemd. </a:t>
            </a:r>
          </a:p>
        </p:txBody>
      </p:sp>
    </p:spTree>
    <p:extLst>
      <p:ext uri="{BB962C8B-B14F-4D97-AF65-F5344CB8AC3E}">
        <p14:creationId xmlns:p14="http://schemas.microsoft.com/office/powerpoint/2010/main" val="112582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4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D9D0056-13D8-45F1-B1CA-E8CE50638D4A}"/>
              </a:ext>
            </a:extLst>
          </p:cNvPr>
          <p:cNvSpPr>
            <a:spLocks noGrp="1"/>
          </p:cNvSpPr>
          <p:nvPr>
            <p:ph type="title"/>
          </p:nvPr>
        </p:nvSpPr>
        <p:spPr>
          <a:xfrm>
            <a:off x="524256" y="491260"/>
            <a:ext cx="6594189" cy="1625210"/>
          </a:xfrm>
        </p:spPr>
        <p:txBody>
          <a:bodyPr>
            <a:normAutofit/>
          </a:bodyPr>
          <a:lstStyle/>
          <a:p>
            <a:r>
              <a:rPr lang="nl-NL" dirty="0" err="1">
                <a:solidFill>
                  <a:srgbClr val="FFFFFF"/>
                </a:solidFill>
              </a:rPr>
              <a:t>Spraakaudiogram</a:t>
            </a:r>
            <a:endParaRPr lang="nl-NL" dirty="0">
              <a:solidFill>
                <a:srgbClr val="FFFFFF"/>
              </a:solidFill>
            </a:endParaRPr>
          </a:p>
        </p:txBody>
      </p:sp>
      <p:sp>
        <p:nvSpPr>
          <p:cNvPr id="43" name="Rectangle 4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F7134F0-226D-4AB9-8209-E5A34EDB1E56}"/>
              </a:ext>
            </a:extLst>
          </p:cNvPr>
          <p:cNvSpPr>
            <a:spLocks noGrp="1"/>
          </p:cNvSpPr>
          <p:nvPr>
            <p:ph idx="1"/>
          </p:nvPr>
        </p:nvSpPr>
        <p:spPr>
          <a:xfrm>
            <a:off x="7957973" y="763523"/>
            <a:ext cx="3511296" cy="5330952"/>
          </a:xfrm>
        </p:spPr>
        <p:txBody>
          <a:bodyPr anchor="ctr">
            <a:noAutofit/>
          </a:bodyPr>
          <a:lstStyle/>
          <a:p>
            <a:pPr marL="0" indent="0">
              <a:buNone/>
            </a:pPr>
            <a:r>
              <a:rPr lang="nl-NL" sz="2400" dirty="0">
                <a:solidFill>
                  <a:srgbClr val="FFFFFF"/>
                </a:solidFill>
              </a:rPr>
              <a:t>Het </a:t>
            </a:r>
            <a:r>
              <a:rPr lang="nl-NL" sz="2400" dirty="0" err="1">
                <a:solidFill>
                  <a:srgbClr val="FFFFFF"/>
                </a:solidFill>
              </a:rPr>
              <a:t>spraakaudiogram</a:t>
            </a:r>
            <a:r>
              <a:rPr lang="nl-NL" sz="2400" dirty="0">
                <a:solidFill>
                  <a:srgbClr val="FFFFFF"/>
                </a:solidFill>
              </a:rPr>
              <a:t> is het resultaat van een </a:t>
            </a:r>
            <a:r>
              <a:rPr lang="nl-NL" sz="2400" dirty="0" err="1">
                <a:solidFill>
                  <a:srgbClr val="FFFFFF"/>
                </a:solidFill>
              </a:rPr>
              <a:t>hoortest</a:t>
            </a:r>
            <a:r>
              <a:rPr lang="nl-NL" sz="2400" dirty="0">
                <a:solidFill>
                  <a:srgbClr val="FFFFFF"/>
                </a:solidFill>
              </a:rPr>
              <a:t> die meet hoe goed het oor en de hersenen in staat zijn om geluiden te analyseren en om te zetten in </a:t>
            </a:r>
            <a:r>
              <a:rPr lang="nl-NL" sz="2400" dirty="0">
                <a:solidFill>
                  <a:srgbClr val="FF0000"/>
                </a:solidFill>
              </a:rPr>
              <a:t>betekenisvolle</a:t>
            </a:r>
            <a:r>
              <a:rPr lang="nl-NL" sz="2400" dirty="0">
                <a:solidFill>
                  <a:srgbClr val="FFFFFF"/>
                </a:solidFill>
              </a:rPr>
              <a:t> delen. De </a:t>
            </a:r>
            <a:r>
              <a:rPr lang="nl-NL" sz="2400" dirty="0" err="1">
                <a:solidFill>
                  <a:srgbClr val="FFFFFF"/>
                </a:solidFill>
              </a:rPr>
              <a:t>hoortest</a:t>
            </a:r>
            <a:r>
              <a:rPr lang="nl-NL" sz="2400" dirty="0">
                <a:solidFill>
                  <a:srgbClr val="FFFFFF"/>
                </a:solidFill>
              </a:rPr>
              <a:t> die dit meet wordt spraakaudiometrie genoemd. Met deze </a:t>
            </a:r>
            <a:r>
              <a:rPr lang="nl-NL" sz="2400" dirty="0" err="1">
                <a:solidFill>
                  <a:srgbClr val="FFFFFF"/>
                </a:solidFill>
              </a:rPr>
              <a:t>hoortest</a:t>
            </a:r>
            <a:r>
              <a:rPr lang="nl-NL" sz="2400" dirty="0">
                <a:solidFill>
                  <a:srgbClr val="FFFFFF"/>
                </a:solidFill>
              </a:rPr>
              <a:t> wordt gekeken hoe goed verschillende klanken van elkaar zijn te onderscheiden en hoe goed de client spraak kan verstaan</a:t>
            </a:r>
          </a:p>
        </p:txBody>
      </p:sp>
      <p:pic>
        <p:nvPicPr>
          <p:cNvPr id="7" name="Afbeelding 6">
            <a:extLst>
              <a:ext uri="{FF2B5EF4-FFF2-40B4-BE49-F238E27FC236}">
                <a16:creationId xmlns:a16="http://schemas.microsoft.com/office/drawing/2014/main" id="{5D17131C-6920-4467-BA82-EC345F1274E7}"/>
              </a:ext>
            </a:extLst>
          </p:cNvPr>
          <p:cNvPicPr>
            <a:picLocks noChangeAspect="1"/>
          </p:cNvPicPr>
          <p:nvPr/>
        </p:nvPicPr>
        <p:blipFill>
          <a:blip r:embed="rId2"/>
          <a:stretch>
            <a:fillRect/>
          </a:stretch>
        </p:blipFill>
        <p:spPr>
          <a:xfrm>
            <a:off x="524257" y="2351221"/>
            <a:ext cx="5000244" cy="3654598"/>
          </a:xfrm>
          <a:prstGeom prst="rect">
            <a:avLst/>
          </a:prstGeom>
        </p:spPr>
      </p:pic>
      <p:sp>
        <p:nvSpPr>
          <p:cNvPr id="8" name="Tekstvak 7">
            <a:extLst>
              <a:ext uri="{FF2B5EF4-FFF2-40B4-BE49-F238E27FC236}">
                <a16:creationId xmlns:a16="http://schemas.microsoft.com/office/drawing/2014/main" id="{59C95714-4822-4365-A273-244B44E9103A}"/>
              </a:ext>
            </a:extLst>
          </p:cNvPr>
          <p:cNvSpPr txBox="1"/>
          <p:nvPr/>
        </p:nvSpPr>
        <p:spPr>
          <a:xfrm>
            <a:off x="321731" y="6094475"/>
            <a:ext cx="6393393" cy="646331"/>
          </a:xfrm>
          <a:prstGeom prst="rect">
            <a:avLst/>
          </a:prstGeom>
          <a:noFill/>
        </p:spPr>
        <p:txBody>
          <a:bodyPr wrap="square" rtlCol="0">
            <a:spAutoFit/>
          </a:bodyPr>
          <a:lstStyle/>
          <a:p>
            <a:r>
              <a:rPr lang="nl-NL" dirty="0"/>
              <a:t>Bepaalde woorden kan je misschien wel horen maar niet verstaan, omdat je bepaalde letters mist.</a:t>
            </a:r>
          </a:p>
        </p:txBody>
      </p:sp>
    </p:spTree>
    <p:extLst>
      <p:ext uri="{BB962C8B-B14F-4D97-AF65-F5344CB8AC3E}">
        <p14:creationId xmlns:p14="http://schemas.microsoft.com/office/powerpoint/2010/main" val="386733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C5A924-9E4A-4886-9EC0-0FFEBC7A96EE}"/>
              </a:ext>
            </a:extLst>
          </p:cNvPr>
          <p:cNvSpPr>
            <a:spLocks noGrp="1"/>
          </p:cNvSpPr>
          <p:nvPr>
            <p:ph type="title"/>
          </p:nvPr>
        </p:nvSpPr>
        <p:spPr>
          <a:xfrm>
            <a:off x="838200" y="585216"/>
            <a:ext cx="10515600" cy="1325563"/>
          </a:xfrm>
        </p:spPr>
        <p:txBody>
          <a:bodyPr>
            <a:normAutofit fontScale="90000"/>
          </a:bodyPr>
          <a:lstStyle/>
          <a:p>
            <a:br>
              <a:rPr lang="nl-NL" sz="2800" dirty="0">
                <a:solidFill>
                  <a:schemeClr val="bg1"/>
                </a:solidFill>
              </a:rPr>
            </a:br>
            <a:r>
              <a:rPr lang="nl-NL" dirty="0">
                <a:solidFill>
                  <a:schemeClr val="bg1"/>
                </a:solidFill>
                <a:latin typeface="+mn-lt"/>
              </a:rPr>
              <a:t>Herz</a:t>
            </a:r>
            <a:br>
              <a:rPr lang="nl-NL" sz="2800" dirty="0">
                <a:solidFill>
                  <a:schemeClr val="bg1"/>
                </a:solidFill>
              </a:rPr>
            </a:br>
            <a:endParaRPr lang="nl-NL" sz="2800" dirty="0">
              <a:solidFill>
                <a:schemeClr val="bg1"/>
              </a:solidFill>
            </a:endParaRPr>
          </a:p>
        </p:txBody>
      </p:sp>
      <p:sp>
        <p:nvSpPr>
          <p:cNvPr id="3" name="Tijdelijke aanduiding voor inhoud 2">
            <a:extLst>
              <a:ext uri="{FF2B5EF4-FFF2-40B4-BE49-F238E27FC236}">
                <a16:creationId xmlns:a16="http://schemas.microsoft.com/office/drawing/2014/main" id="{7CDC0ADC-1B00-4194-B01D-F89386200EA5}"/>
              </a:ext>
            </a:extLst>
          </p:cNvPr>
          <p:cNvSpPr>
            <a:spLocks noGrp="1"/>
          </p:cNvSpPr>
          <p:nvPr>
            <p:ph idx="1"/>
          </p:nvPr>
        </p:nvSpPr>
        <p:spPr>
          <a:xfrm>
            <a:off x="6338316" y="2516777"/>
            <a:ext cx="5015484" cy="3660185"/>
          </a:xfrm>
        </p:spPr>
        <p:txBody>
          <a:bodyPr anchor="ctr">
            <a:noAutofit/>
          </a:bodyPr>
          <a:lstStyle/>
          <a:p>
            <a:pPr marL="0" indent="0">
              <a:buNone/>
            </a:pPr>
            <a:r>
              <a:rPr lang="nl-NL"/>
              <a:t>Mensen nemen gemiddeld frequenties waar tussen 20 en 20.000 Hertz. Als aangenaam wordt het bereik tussen 500 en 4.000 Hertz waargenomen. Tussen deze waarden beweegt zich bijvoorbeeld ook de menselijke taal of muziek (natuurlijk afhankelijk van de geluidssterkte)</a:t>
            </a:r>
            <a:endParaRPr lang="nl-NL" dirty="0"/>
          </a:p>
        </p:txBody>
      </p:sp>
      <p:pic>
        <p:nvPicPr>
          <p:cNvPr id="11" name="Afbeelding 10">
            <a:extLst>
              <a:ext uri="{FF2B5EF4-FFF2-40B4-BE49-F238E27FC236}">
                <a16:creationId xmlns:a16="http://schemas.microsoft.com/office/drawing/2014/main" id="{820B98C1-A928-43A1-8D27-C1883614EA42}"/>
              </a:ext>
            </a:extLst>
          </p:cNvPr>
          <p:cNvPicPr>
            <a:picLocks noChangeAspect="1"/>
          </p:cNvPicPr>
          <p:nvPr/>
        </p:nvPicPr>
        <p:blipFill>
          <a:blip r:embed="rId2"/>
          <a:stretch>
            <a:fillRect/>
          </a:stretch>
        </p:blipFill>
        <p:spPr>
          <a:xfrm>
            <a:off x="545592" y="2099249"/>
            <a:ext cx="5227887" cy="4411280"/>
          </a:xfrm>
          <a:prstGeom prst="rect">
            <a:avLst/>
          </a:prstGeom>
        </p:spPr>
      </p:pic>
      <p:pic>
        <p:nvPicPr>
          <p:cNvPr id="12" name="Afbeelding 11">
            <a:extLst>
              <a:ext uri="{FF2B5EF4-FFF2-40B4-BE49-F238E27FC236}">
                <a16:creationId xmlns:a16="http://schemas.microsoft.com/office/drawing/2014/main" id="{C766FF9B-C5F0-4D6F-A855-11A48407B4AC}"/>
              </a:ext>
            </a:extLst>
          </p:cNvPr>
          <p:cNvPicPr>
            <a:picLocks noChangeAspect="1"/>
          </p:cNvPicPr>
          <p:nvPr/>
        </p:nvPicPr>
        <p:blipFill>
          <a:blip r:embed="rId3"/>
          <a:stretch>
            <a:fillRect/>
          </a:stretch>
        </p:blipFill>
        <p:spPr>
          <a:xfrm>
            <a:off x="8080301" y="512006"/>
            <a:ext cx="2350682" cy="1471982"/>
          </a:xfrm>
          <a:prstGeom prst="rect">
            <a:avLst/>
          </a:prstGeom>
        </p:spPr>
      </p:pic>
      <p:sp>
        <p:nvSpPr>
          <p:cNvPr id="14" name="Rechthoek 13">
            <a:extLst>
              <a:ext uri="{FF2B5EF4-FFF2-40B4-BE49-F238E27FC236}">
                <a16:creationId xmlns:a16="http://schemas.microsoft.com/office/drawing/2014/main" id="{4720BC05-8BAD-4731-BDC7-F784E8024C1C}"/>
              </a:ext>
            </a:extLst>
          </p:cNvPr>
          <p:cNvSpPr/>
          <p:nvPr/>
        </p:nvSpPr>
        <p:spPr>
          <a:xfrm>
            <a:off x="4795003" y="585216"/>
            <a:ext cx="2732848" cy="646331"/>
          </a:xfrm>
          <a:prstGeom prst="rect">
            <a:avLst/>
          </a:prstGeom>
        </p:spPr>
        <p:txBody>
          <a:bodyPr wrap="square">
            <a:spAutoFit/>
          </a:bodyPr>
          <a:lstStyle/>
          <a:p>
            <a:r>
              <a:rPr lang="nl-NL" dirty="0">
                <a:solidFill>
                  <a:schemeClr val="bg1"/>
                </a:solidFill>
              </a:rPr>
              <a:t>Vleermuis sonar: 25.000 en 120.000 Hertz. </a:t>
            </a:r>
          </a:p>
        </p:txBody>
      </p:sp>
    </p:spTree>
    <p:extLst>
      <p:ext uri="{BB962C8B-B14F-4D97-AF65-F5344CB8AC3E}">
        <p14:creationId xmlns:p14="http://schemas.microsoft.com/office/powerpoint/2010/main" val="414148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0A6D2F-31EA-4EEC-9922-AF929C966B2C}"/>
              </a:ext>
            </a:extLst>
          </p:cNvPr>
          <p:cNvSpPr>
            <a:spLocks noGrp="1"/>
          </p:cNvSpPr>
          <p:nvPr>
            <p:ph type="title"/>
          </p:nvPr>
        </p:nvSpPr>
        <p:spPr>
          <a:xfrm>
            <a:off x="838200" y="365760"/>
            <a:ext cx="10515600" cy="1325563"/>
          </a:xfrm>
        </p:spPr>
        <p:txBody>
          <a:bodyPr>
            <a:normAutofit/>
          </a:bodyPr>
          <a:lstStyle/>
          <a:p>
            <a:r>
              <a:rPr lang="nl-NL" sz="4000" dirty="0">
                <a:solidFill>
                  <a:schemeClr val="bg1"/>
                </a:solidFill>
              </a:rPr>
              <a:t>Decibel en mate van gehoorverlies</a:t>
            </a:r>
          </a:p>
        </p:txBody>
      </p:sp>
      <p:pic>
        <p:nvPicPr>
          <p:cNvPr id="4" name="Afbeelding 3">
            <a:extLst>
              <a:ext uri="{FF2B5EF4-FFF2-40B4-BE49-F238E27FC236}">
                <a16:creationId xmlns:a16="http://schemas.microsoft.com/office/drawing/2014/main" id="{0A1C4FD3-0B46-4944-AD99-0101D7147190}"/>
              </a:ext>
            </a:extLst>
          </p:cNvPr>
          <p:cNvPicPr>
            <a:picLocks noChangeAspect="1"/>
          </p:cNvPicPr>
          <p:nvPr/>
        </p:nvPicPr>
        <p:blipFill rotWithShape="1">
          <a:blip r:embed="rId2"/>
          <a:srcRect r="2263" b="-2"/>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8FF2D701-CC62-4B6F-B201-D72BA7394EED}"/>
              </a:ext>
            </a:extLst>
          </p:cNvPr>
          <p:cNvSpPr>
            <a:spLocks noGrp="1"/>
          </p:cNvSpPr>
          <p:nvPr>
            <p:ph idx="1"/>
          </p:nvPr>
        </p:nvSpPr>
        <p:spPr>
          <a:xfrm>
            <a:off x="6335270" y="2524125"/>
            <a:ext cx="5254218" cy="3652838"/>
          </a:xfrm>
        </p:spPr>
        <p:txBody>
          <a:bodyPr anchor="ctr">
            <a:normAutofit fontScale="92500" lnSpcReduction="20000"/>
          </a:bodyPr>
          <a:lstStyle/>
          <a:p>
            <a:pPr marL="0" indent="0">
              <a:buNone/>
            </a:pPr>
            <a:r>
              <a:rPr lang="nl-NL" dirty="0"/>
              <a:t>Een verlies van minder dan 30-35 dB wordt een lichte slechthorendheid genoemd. Van 35 dB tot 60 dB wordt gesproken van matige slechthorendheid, van 60 dB tot 90 dB over ernstige slechthorendheid. Bij een gehoorverlies van meer dan 90 dB wordt meestal gesproken over doofheid.</a:t>
            </a:r>
          </a:p>
          <a:p>
            <a:pPr marL="0" indent="0">
              <a:buNone/>
            </a:pPr>
            <a:endParaRPr lang="nl-NL" dirty="0"/>
          </a:p>
          <a:p>
            <a:pPr marL="0" indent="0">
              <a:buNone/>
            </a:pPr>
            <a:r>
              <a:rPr lang="nl-NL" sz="2200" dirty="0"/>
              <a:t>https://ushersyndroom.nl/kennisportaal/wat-is-ushersyndroom/gehoor/geluid/</a:t>
            </a:r>
          </a:p>
          <a:p>
            <a:pPr marL="0" indent="0">
              <a:buNone/>
            </a:pPr>
            <a:endParaRPr lang="nl-NL" sz="2200" dirty="0"/>
          </a:p>
        </p:txBody>
      </p:sp>
    </p:spTree>
    <p:extLst>
      <p:ext uri="{BB962C8B-B14F-4D97-AF65-F5344CB8AC3E}">
        <p14:creationId xmlns:p14="http://schemas.microsoft.com/office/powerpoint/2010/main" val="27827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BCAC08-1811-40DD-AC1E-6769E1712E7D}"/>
              </a:ext>
            </a:extLst>
          </p:cNvPr>
          <p:cNvSpPr>
            <a:spLocks noGrp="1"/>
          </p:cNvSpPr>
          <p:nvPr>
            <p:ph type="title"/>
          </p:nvPr>
        </p:nvSpPr>
        <p:spPr>
          <a:xfrm>
            <a:off x="838200" y="585216"/>
            <a:ext cx="10515600" cy="1325563"/>
          </a:xfrm>
        </p:spPr>
        <p:txBody>
          <a:bodyPr>
            <a:normAutofit/>
          </a:bodyPr>
          <a:lstStyle/>
          <a:p>
            <a:r>
              <a:rPr lang="nl-NL" dirty="0">
                <a:solidFill>
                  <a:schemeClr val="bg1"/>
                </a:solidFill>
              </a:rPr>
              <a:t>Vormen van gehoorverlies</a:t>
            </a:r>
          </a:p>
        </p:txBody>
      </p:sp>
      <p:pic>
        <p:nvPicPr>
          <p:cNvPr id="4" name="Afbeelding 3">
            <a:extLst>
              <a:ext uri="{FF2B5EF4-FFF2-40B4-BE49-F238E27FC236}">
                <a16:creationId xmlns:a16="http://schemas.microsoft.com/office/drawing/2014/main" id="{F39F40D2-8AF6-476C-B526-B2B55E22EDFD}"/>
              </a:ext>
            </a:extLst>
          </p:cNvPr>
          <p:cNvPicPr>
            <a:picLocks noChangeAspect="1"/>
          </p:cNvPicPr>
          <p:nvPr/>
        </p:nvPicPr>
        <p:blipFill rotWithShape="1">
          <a:blip r:embed="rId2"/>
          <a:srcRect l="11829"/>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AA3E7B85-71C8-43CC-AC7D-50FEE88250BA}"/>
              </a:ext>
            </a:extLst>
          </p:cNvPr>
          <p:cNvSpPr>
            <a:spLocks noGrp="1"/>
          </p:cNvSpPr>
          <p:nvPr>
            <p:ph idx="1"/>
          </p:nvPr>
        </p:nvSpPr>
        <p:spPr>
          <a:xfrm>
            <a:off x="7184571" y="2516777"/>
            <a:ext cx="4166181" cy="3660185"/>
          </a:xfrm>
        </p:spPr>
        <p:txBody>
          <a:bodyPr anchor="ctr">
            <a:noAutofit/>
          </a:bodyPr>
          <a:lstStyle/>
          <a:p>
            <a:pPr marL="0" indent="0">
              <a:buNone/>
            </a:pPr>
            <a:r>
              <a:rPr lang="nl-NL" sz="3200" dirty="0"/>
              <a:t>Bij gehoorverlies maken we onderscheid tussen geluid dat niet goed binnenkomt </a:t>
            </a:r>
            <a:r>
              <a:rPr lang="nl-NL" sz="3200" b="1" dirty="0"/>
              <a:t>(geleidingsverlies)</a:t>
            </a:r>
            <a:r>
              <a:rPr lang="nl-NL" sz="3200" dirty="0"/>
              <a:t> en geluid dat niet goed wordt waargenomen. </a:t>
            </a:r>
            <a:r>
              <a:rPr lang="nl-NL" sz="3200" b="1" dirty="0"/>
              <a:t>(perceptief) </a:t>
            </a:r>
            <a:r>
              <a:rPr lang="nl-NL" sz="3200" dirty="0"/>
              <a:t>verlies.</a:t>
            </a:r>
          </a:p>
        </p:txBody>
      </p:sp>
    </p:spTree>
    <p:extLst>
      <p:ext uri="{BB962C8B-B14F-4D97-AF65-F5344CB8AC3E}">
        <p14:creationId xmlns:p14="http://schemas.microsoft.com/office/powerpoint/2010/main" val="29697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BCAC08-1811-40DD-AC1E-6769E1712E7D}"/>
              </a:ext>
            </a:extLst>
          </p:cNvPr>
          <p:cNvSpPr>
            <a:spLocks noGrp="1"/>
          </p:cNvSpPr>
          <p:nvPr>
            <p:ph type="title"/>
          </p:nvPr>
        </p:nvSpPr>
        <p:spPr>
          <a:xfrm>
            <a:off x="838200" y="365760"/>
            <a:ext cx="10515600" cy="1325563"/>
          </a:xfrm>
        </p:spPr>
        <p:txBody>
          <a:bodyPr>
            <a:normAutofit fontScale="90000"/>
          </a:bodyPr>
          <a:lstStyle/>
          <a:p>
            <a:br>
              <a:rPr lang="nl-NL" sz="1400" dirty="0">
                <a:solidFill>
                  <a:schemeClr val="bg1"/>
                </a:solidFill>
              </a:rPr>
            </a:br>
            <a:br>
              <a:rPr lang="nl-NL" sz="1400" dirty="0">
                <a:solidFill>
                  <a:schemeClr val="bg1"/>
                </a:solidFill>
              </a:rPr>
            </a:br>
            <a:r>
              <a:rPr lang="nl-NL" sz="4000" dirty="0">
                <a:solidFill>
                  <a:schemeClr val="bg1"/>
                </a:solidFill>
              </a:rPr>
              <a:t>Gemengd gehoorverlies</a:t>
            </a:r>
            <a:br>
              <a:rPr lang="nl-NL" sz="1400" dirty="0">
                <a:solidFill>
                  <a:schemeClr val="bg1"/>
                </a:solidFill>
              </a:rPr>
            </a:br>
            <a:br>
              <a:rPr lang="nl-NL" sz="1400" dirty="0">
                <a:solidFill>
                  <a:schemeClr val="bg1"/>
                </a:solidFill>
              </a:rPr>
            </a:br>
            <a:endParaRPr lang="nl-NL" sz="1400" dirty="0">
              <a:solidFill>
                <a:schemeClr val="bg1"/>
              </a:solidFill>
            </a:endParaRPr>
          </a:p>
        </p:txBody>
      </p:sp>
      <p:pic>
        <p:nvPicPr>
          <p:cNvPr id="4" name="Afbeelding 3">
            <a:extLst>
              <a:ext uri="{FF2B5EF4-FFF2-40B4-BE49-F238E27FC236}">
                <a16:creationId xmlns:a16="http://schemas.microsoft.com/office/drawing/2014/main" id="{9E014324-4A13-4C8D-9B8A-4F3F9CBFFBBC}"/>
              </a:ext>
            </a:extLst>
          </p:cNvPr>
          <p:cNvPicPr>
            <a:picLocks noChangeAspect="1"/>
          </p:cNvPicPr>
          <p:nvPr/>
        </p:nvPicPr>
        <p:blipFill rotWithShape="1">
          <a:blip r:embed="rId2"/>
          <a:srcRect t="3486" r="2" b="18755"/>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AA3E7B85-71C8-43CC-AC7D-50FEE88250BA}"/>
              </a:ext>
            </a:extLst>
          </p:cNvPr>
          <p:cNvSpPr>
            <a:spLocks noGrp="1"/>
          </p:cNvSpPr>
          <p:nvPr>
            <p:ph idx="1"/>
          </p:nvPr>
        </p:nvSpPr>
        <p:spPr>
          <a:xfrm>
            <a:off x="6335270" y="2276857"/>
            <a:ext cx="5015484" cy="3900106"/>
          </a:xfrm>
        </p:spPr>
        <p:txBody>
          <a:bodyPr anchor="ctr">
            <a:normAutofit/>
          </a:bodyPr>
          <a:lstStyle/>
          <a:p>
            <a:pPr marL="0" indent="0">
              <a:buNone/>
            </a:pPr>
            <a:r>
              <a:rPr lang="nl-NL" sz="2200" dirty="0"/>
              <a:t>Bij gemengd gehoorverlies is zowel het binnenoor als het buiten- of middenoor beschadigd. Dit kan leiden tot licht tot zeer ernstig gehoorverlies. Mensen met deze variant kunnen moeite hebben met </a:t>
            </a:r>
            <a:r>
              <a:rPr lang="nl-NL" sz="2200" b="1" dirty="0"/>
              <a:t>volume én verstaanbaarheid </a:t>
            </a:r>
            <a:r>
              <a:rPr lang="nl-NL" sz="2200" dirty="0"/>
              <a:t>van woorden. Gemengd gehoorverlies kan bijvoorbeeld ontstaan door aangeboren afwijkingen, ziektes of hoofdletsel. Er zijn verschillende behandelingen beschikbaar, van chirurgie en medicijnen tot hoortoestellen en een implantaat.</a:t>
            </a:r>
          </a:p>
        </p:txBody>
      </p:sp>
    </p:spTree>
    <p:extLst>
      <p:ext uri="{BB962C8B-B14F-4D97-AF65-F5344CB8AC3E}">
        <p14:creationId xmlns:p14="http://schemas.microsoft.com/office/powerpoint/2010/main" val="286058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BCAC08-1811-40DD-AC1E-6769E1712E7D}"/>
              </a:ext>
            </a:extLst>
          </p:cNvPr>
          <p:cNvSpPr>
            <a:spLocks noGrp="1"/>
          </p:cNvSpPr>
          <p:nvPr>
            <p:ph type="title"/>
          </p:nvPr>
        </p:nvSpPr>
        <p:spPr>
          <a:xfrm>
            <a:off x="838200" y="585216"/>
            <a:ext cx="10515600" cy="1325563"/>
          </a:xfrm>
        </p:spPr>
        <p:txBody>
          <a:bodyPr>
            <a:normAutofit fontScale="90000"/>
          </a:bodyPr>
          <a:lstStyle/>
          <a:p>
            <a:br>
              <a:rPr lang="nl-NL" dirty="0">
                <a:solidFill>
                  <a:schemeClr val="bg1"/>
                </a:solidFill>
              </a:rPr>
            </a:br>
            <a:br>
              <a:rPr lang="nl-NL" dirty="0">
                <a:solidFill>
                  <a:schemeClr val="bg1"/>
                </a:solidFill>
              </a:rPr>
            </a:br>
            <a:r>
              <a:rPr lang="nl-NL" dirty="0">
                <a:solidFill>
                  <a:schemeClr val="bg1"/>
                </a:solidFill>
              </a:rPr>
              <a:t>Geleidingsslechthorendheid (conductief verlies)</a:t>
            </a:r>
            <a:br>
              <a:rPr lang="nl-NL" dirty="0">
                <a:solidFill>
                  <a:schemeClr val="bg1"/>
                </a:solidFill>
              </a:rPr>
            </a:br>
            <a:br>
              <a:rPr lang="nl-NL" dirty="0">
                <a:solidFill>
                  <a:schemeClr val="bg1"/>
                </a:solidFill>
              </a:rPr>
            </a:br>
            <a:endParaRPr lang="nl-NL" dirty="0">
              <a:solidFill>
                <a:schemeClr val="bg1"/>
              </a:solidFill>
            </a:endParaRPr>
          </a:p>
        </p:txBody>
      </p:sp>
      <p:sp>
        <p:nvSpPr>
          <p:cNvPr id="3" name="Tijdelijke aanduiding voor inhoud 2">
            <a:extLst>
              <a:ext uri="{FF2B5EF4-FFF2-40B4-BE49-F238E27FC236}">
                <a16:creationId xmlns:a16="http://schemas.microsoft.com/office/drawing/2014/main" id="{AA3E7B85-71C8-43CC-AC7D-50FEE88250BA}"/>
              </a:ext>
            </a:extLst>
          </p:cNvPr>
          <p:cNvSpPr>
            <a:spLocks noGrp="1"/>
          </p:cNvSpPr>
          <p:nvPr>
            <p:ph idx="1"/>
          </p:nvPr>
        </p:nvSpPr>
        <p:spPr>
          <a:xfrm>
            <a:off x="5907314" y="2386584"/>
            <a:ext cx="5446486" cy="4260959"/>
          </a:xfrm>
        </p:spPr>
        <p:txBody>
          <a:bodyPr anchor="ctr">
            <a:noAutofit/>
          </a:bodyPr>
          <a:lstStyle/>
          <a:p>
            <a:pPr marL="0" indent="0">
              <a:buNone/>
            </a:pPr>
            <a:r>
              <a:rPr lang="nl-NL" dirty="0"/>
              <a:t>Wanneer het geluid dat de oorschelp bereikt zijn weg niet goed kan vinden richting het slakkenhuis.</a:t>
            </a:r>
          </a:p>
          <a:p>
            <a:pPr marL="0" indent="0">
              <a:buNone/>
            </a:pPr>
            <a:endParaRPr lang="nl-NL" dirty="0"/>
          </a:p>
          <a:p>
            <a:pPr marL="0" indent="0">
              <a:buNone/>
            </a:pPr>
            <a:r>
              <a:rPr lang="nl-NL" dirty="0"/>
              <a:t>Tip: wanner je de lage frequenties niet goed hoort, dan kan dat een cerumenprop zijn</a:t>
            </a:r>
          </a:p>
        </p:txBody>
      </p:sp>
      <p:pic>
        <p:nvPicPr>
          <p:cNvPr id="6" name="Afbeelding 5">
            <a:extLst>
              <a:ext uri="{FF2B5EF4-FFF2-40B4-BE49-F238E27FC236}">
                <a16:creationId xmlns:a16="http://schemas.microsoft.com/office/drawing/2014/main" id="{38524D61-07CF-4AF8-B2E6-C824554281C8}"/>
              </a:ext>
            </a:extLst>
          </p:cNvPr>
          <p:cNvPicPr>
            <a:picLocks noChangeAspect="1"/>
          </p:cNvPicPr>
          <p:nvPr/>
        </p:nvPicPr>
        <p:blipFill>
          <a:blip r:embed="rId2"/>
          <a:stretch>
            <a:fillRect/>
          </a:stretch>
        </p:blipFill>
        <p:spPr>
          <a:xfrm>
            <a:off x="1060903" y="2879497"/>
            <a:ext cx="4548408" cy="3201989"/>
          </a:xfrm>
          <a:prstGeom prst="rect">
            <a:avLst/>
          </a:prstGeom>
        </p:spPr>
      </p:pic>
    </p:spTree>
    <p:extLst>
      <p:ext uri="{BB962C8B-B14F-4D97-AF65-F5344CB8AC3E}">
        <p14:creationId xmlns:p14="http://schemas.microsoft.com/office/powerpoint/2010/main" val="33311757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773</Words>
  <Application>Microsoft Office PowerPoint</Application>
  <PresentationFormat>Breedbeeld</PresentationFormat>
  <Paragraphs>49</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PowerPoint-presentatie</vt:lpstr>
      <vt:lpstr> Slechthorendheid </vt:lpstr>
      <vt:lpstr>Toonaudiogram (piepjestest)</vt:lpstr>
      <vt:lpstr>Spraakaudiogram</vt:lpstr>
      <vt:lpstr> Herz </vt:lpstr>
      <vt:lpstr>Decibel en mate van gehoorverlies</vt:lpstr>
      <vt:lpstr>Vormen van gehoorverlies</vt:lpstr>
      <vt:lpstr>  Gemengd gehoorverlies  </vt:lpstr>
      <vt:lpstr>  Geleidingsslechthorendheid (conductief verlies)  </vt:lpstr>
      <vt:lpstr>   Geleidingsslechthorendheid (conductief verlies) </vt:lpstr>
      <vt:lpstr> Perceptief gehoorverlies </vt:lpstr>
      <vt:lpstr> Perceptief gehoorverlies (zintuigverlies) </vt:lpstr>
      <vt:lpstr>  Ouderdomsslechthorendheid  </vt:lpstr>
      <vt:lpstr>  Lawaaislechthorendheid  </vt:lpstr>
      <vt:lpstr>Lawaaidip (gehoorschade)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Bouke Cuperus</dc:creator>
  <cp:lastModifiedBy>Hanneke van Tuinen</cp:lastModifiedBy>
  <cp:revision>54</cp:revision>
  <dcterms:created xsi:type="dcterms:W3CDTF">2021-01-17T13:34:23Z</dcterms:created>
  <dcterms:modified xsi:type="dcterms:W3CDTF">2021-01-21T07:43:06Z</dcterms:modified>
</cp:coreProperties>
</file>